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6.xml" ContentType="application/vnd.openxmlformats-officedocument.presentationml.notesSlide+xml"/>
  <Override PartName="/ppt/tags/tag9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0.xml" ContentType="application/vnd.openxmlformats-officedocument.presentationml.notesSlide+xml"/>
  <Override PartName="/ppt/tags/tag100.xml" ContentType="application/vnd.openxmlformats-officedocument.presentationml.tags+xml"/>
  <Override PartName="/ppt/notesSlides/notesSlide1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00" r:id="rId1"/>
    <p:sldMasterId id="2147483712" r:id="rId2"/>
    <p:sldMasterId id="2147483736" r:id="rId3"/>
    <p:sldMasterId id="2147483954" r:id="rId4"/>
    <p:sldMasterId id="2147483966" r:id="rId5"/>
    <p:sldMasterId id="2147483978" r:id="rId6"/>
    <p:sldMasterId id="2147484026" r:id="rId7"/>
    <p:sldMasterId id="2147484034" r:id="rId8"/>
    <p:sldMasterId id="2147484042" r:id="rId9"/>
  </p:sldMasterIdLst>
  <p:notesMasterIdLst>
    <p:notesMasterId r:id="rId74"/>
  </p:notesMasterIdLst>
  <p:handoutMasterIdLst>
    <p:handoutMasterId r:id="rId75"/>
  </p:handoutMasterIdLst>
  <p:sldIdLst>
    <p:sldId id="326" r:id="rId10"/>
    <p:sldId id="454" r:id="rId11"/>
    <p:sldId id="455" r:id="rId12"/>
    <p:sldId id="456"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53" r:id="rId35"/>
    <p:sldId id="287" r:id="rId36"/>
    <p:sldId id="295" r:id="rId37"/>
    <p:sldId id="389" r:id="rId38"/>
    <p:sldId id="294" r:id="rId39"/>
    <p:sldId id="318" r:id="rId40"/>
    <p:sldId id="344" r:id="rId41"/>
    <p:sldId id="383" r:id="rId42"/>
    <p:sldId id="340" r:id="rId43"/>
    <p:sldId id="341" r:id="rId44"/>
    <p:sldId id="342" r:id="rId45"/>
    <p:sldId id="301" r:id="rId46"/>
    <p:sldId id="315" r:id="rId47"/>
    <p:sldId id="310" r:id="rId48"/>
    <p:sldId id="311" r:id="rId49"/>
    <p:sldId id="312" r:id="rId50"/>
    <p:sldId id="313" r:id="rId51"/>
    <p:sldId id="365" r:id="rId52"/>
    <p:sldId id="403" r:id="rId53"/>
    <p:sldId id="406" r:id="rId54"/>
    <p:sldId id="404" r:id="rId55"/>
    <p:sldId id="435" r:id="rId56"/>
    <p:sldId id="441" r:id="rId57"/>
    <p:sldId id="440" r:id="rId58"/>
    <p:sldId id="433" r:id="rId59"/>
    <p:sldId id="447" r:id="rId60"/>
    <p:sldId id="437" r:id="rId61"/>
    <p:sldId id="444" r:id="rId62"/>
    <p:sldId id="445" r:id="rId63"/>
    <p:sldId id="446" r:id="rId64"/>
    <p:sldId id="436" r:id="rId65"/>
    <p:sldId id="439" r:id="rId66"/>
    <p:sldId id="443" r:id="rId67"/>
    <p:sldId id="442" r:id="rId68"/>
    <p:sldId id="448" r:id="rId69"/>
    <p:sldId id="449" r:id="rId70"/>
    <p:sldId id="450" r:id="rId71"/>
    <p:sldId id="451" r:id="rId72"/>
    <p:sldId id="452" r:id="rId73"/>
  </p:sldIdLst>
  <p:sldSz cx="9144000" cy="6858000" type="screen4x3"/>
  <p:notesSz cx="6858000" cy="9144000"/>
  <p:embeddedFontLst>
    <p:embeddedFont>
      <p:font typeface="Cambria Math" panose="02040503050406030204" pitchFamily="18" charset="0"/>
      <p:regular r:id="rId76"/>
    </p:embeddedFont>
    <p:embeddedFont>
      <p:font typeface="Calibri" panose="020F0502020204030204" pitchFamily="34" charset="0"/>
      <p:regular r:id="rId77"/>
      <p:bold r:id="rId78"/>
      <p:italic r:id="rId79"/>
      <p:boldItalic r:id="rId80"/>
    </p:embeddedFont>
    <p:embeddedFont>
      <p:font typeface="Candara" panose="020E0502030303020204" pitchFamily="34" charset="0"/>
      <p:regular r:id="rId81"/>
      <p:bold r:id="rId82"/>
      <p:italic r:id="rId83"/>
      <p:boldItalic r:id="rId8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11" autoAdjust="0"/>
    <p:restoredTop sz="88112" autoAdjust="0"/>
  </p:normalViewPr>
  <p:slideViewPr>
    <p:cSldViewPr snapToGrid="0">
      <p:cViewPr varScale="1">
        <p:scale>
          <a:sx n="91" d="100"/>
          <a:sy n="91" d="100"/>
        </p:scale>
        <p:origin x="653" y="5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font" Target="fonts/font1.fntdata"/><Relationship Id="rId84" Type="http://schemas.openxmlformats.org/officeDocument/2006/relationships/font" Target="fonts/font9.fntdata"/><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font" Target="fonts/font7.fntdata"/><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font" Target="fonts/font2.fntdata"/><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font" Target="fonts/font5.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28/2/2019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D531A-EF50-4859-8DDC-7776087FF956}" type="slidenum">
              <a:rPr lang="en-US"/>
              <a:pPr/>
              <a:t>37</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 this image to have 1.5 S</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file Optimal Energy Dissipation rate minimum reactor volume</a:t>
            </a:r>
          </a:p>
          <a:p>
            <a:endParaRPr lang="en-US" baseline="0" dirty="0"/>
          </a:p>
          <a:p>
            <a:r>
              <a:rPr lang="en-US" baseline="0" dirty="0"/>
              <a:t>Of course, this is a function of our cost estimates.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53</a:t>
            </a:fld>
            <a:endParaRPr lang="en-US"/>
          </a:p>
        </p:txBody>
      </p:sp>
    </p:spTree>
    <p:extLst>
      <p:ext uri="{BB962C8B-B14F-4D97-AF65-F5344CB8AC3E}">
        <p14:creationId xmlns:p14="http://schemas.microsoft.com/office/powerpoint/2010/main" val="229807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was done before making the H/S ratio optimal for all designs.</a:t>
            </a:r>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extLst>
      <p:ext uri="{BB962C8B-B14F-4D97-AF65-F5344CB8AC3E}">
        <p14:creationId xmlns:p14="http://schemas.microsoft.com/office/powerpoint/2010/main" val="37772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83756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3900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3965518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D65F19-3D43-40CD-97F6-7785E557EA22}" type="slidenum">
              <a:rPr lang="en-US"/>
              <a:pPr/>
              <a:t>27</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9A38F6-606C-4033-BB3E-880049B7F006}" type="slidenum">
              <a:rPr lang="en-US"/>
              <a:pPr/>
              <a:t>28</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s-HN" dirty="0" err="1"/>
              <a:t>This</a:t>
            </a:r>
            <a:r>
              <a:rPr lang="es-HN" dirty="0"/>
              <a:t> </a:t>
            </a:r>
            <a:r>
              <a:rPr lang="es-HN" dirty="0" err="1"/>
              <a:t>is</a:t>
            </a:r>
            <a:r>
              <a:rPr lang="es-HN" dirty="0"/>
              <a:t> </a:t>
            </a:r>
            <a:r>
              <a:rPr lang="es-HN" dirty="0" err="1"/>
              <a:t>the</a:t>
            </a:r>
            <a:r>
              <a:rPr lang="es-HN" dirty="0"/>
              <a:t> </a:t>
            </a:r>
            <a:r>
              <a:rPr lang="es-HN" dirty="0" err="1"/>
              <a:t>first</a:t>
            </a:r>
            <a:r>
              <a:rPr lang="es-HN" dirty="0"/>
              <a:t> of 3 </a:t>
            </a:r>
            <a:r>
              <a:rPr lang="es-HN" dirty="0" err="1"/>
              <a:t>methods</a:t>
            </a:r>
            <a:r>
              <a:rPr lang="es-HN" dirty="0"/>
              <a:t> </a:t>
            </a:r>
            <a:r>
              <a:rPr lang="es-HN" dirty="0" err="1"/>
              <a:t>to</a:t>
            </a:r>
            <a:r>
              <a:rPr lang="es-HN" dirty="0"/>
              <a:t> </a:t>
            </a:r>
            <a:r>
              <a:rPr lang="es-HN" dirty="0" err="1"/>
              <a:t>obtain</a:t>
            </a:r>
            <a:r>
              <a:rPr lang="es-HN" dirty="0"/>
              <a:t> </a:t>
            </a:r>
            <a:r>
              <a:rPr lang="es-HN" dirty="0" err="1"/>
              <a:t>estimates</a:t>
            </a:r>
            <a:r>
              <a:rPr lang="es-HN" dirty="0"/>
              <a:t> </a:t>
            </a:r>
            <a:r>
              <a:rPr lang="es-HN" dirty="0" err="1"/>
              <a:t>for</a:t>
            </a:r>
            <a:r>
              <a:rPr lang="es-HN" dirty="0"/>
              <a:t> </a:t>
            </a:r>
            <a:r>
              <a:rPr lang="es-HN" dirty="0" err="1"/>
              <a:t>the</a:t>
            </a:r>
            <a:r>
              <a:rPr lang="es-HN" dirty="0"/>
              <a:t> </a:t>
            </a:r>
            <a:r>
              <a:rPr lang="es-HN" dirty="0" err="1"/>
              <a:t>energy</a:t>
            </a:r>
            <a:r>
              <a:rPr lang="es-HN" dirty="0"/>
              <a:t> </a:t>
            </a:r>
            <a:r>
              <a:rPr lang="es-HN" dirty="0" err="1"/>
              <a:t>dissipation</a:t>
            </a:r>
            <a:r>
              <a:rPr lang="es-HN" baseline="0" dirty="0"/>
              <a:t> </a:t>
            </a:r>
            <a:r>
              <a:rPr lang="es-HN" baseline="0" dirty="0" err="1"/>
              <a:t>rate</a:t>
            </a:r>
            <a:r>
              <a:rPr lang="es-HN" baseline="0" dirty="0"/>
              <a:t> (</a:t>
            </a:r>
            <a:r>
              <a:rPr lang="es-HN" baseline="0" dirty="0" err="1"/>
              <a:t>traditional</a:t>
            </a:r>
            <a:r>
              <a:rPr lang="es-HN" baseline="0" dirty="0"/>
              <a:t> G </a:t>
            </a:r>
            <a:r>
              <a:rPr lang="es-HN" baseline="0" dirty="0" err="1"/>
              <a:t>values</a:t>
            </a:r>
            <a:r>
              <a:rPr lang="es-HN" baseline="0" dirty="0"/>
              <a:t>, </a:t>
            </a:r>
            <a:r>
              <a:rPr lang="es-HN" baseline="0" dirty="0" err="1"/>
              <a:t>traditional</a:t>
            </a:r>
            <a:r>
              <a:rPr lang="es-HN" baseline="0" dirty="0"/>
              <a:t> </a:t>
            </a:r>
            <a:r>
              <a:rPr lang="es-HN" baseline="0" dirty="0" err="1"/>
              <a:t>velocity</a:t>
            </a:r>
            <a:r>
              <a:rPr lang="es-HN" baseline="0" dirty="0"/>
              <a:t> </a:t>
            </a:r>
            <a:r>
              <a:rPr lang="es-HN" baseline="0" dirty="0" err="1"/>
              <a:t>values</a:t>
            </a:r>
            <a:r>
              <a:rPr lang="es-HN" baseline="0" dirty="0"/>
              <a:t>, floc </a:t>
            </a:r>
            <a:r>
              <a:rPr lang="es-HN" baseline="0" dirty="0" err="1"/>
              <a:t>size</a:t>
            </a:r>
            <a:r>
              <a:rPr lang="es-HN" baseline="0" dirty="0"/>
              <a:t> in a </a:t>
            </a:r>
            <a:r>
              <a:rPr lang="es-HN" baseline="0" dirty="0" err="1"/>
              <a:t>shear</a:t>
            </a:r>
            <a:r>
              <a:rPr lang="es-HN" baseline="0" dirty="0"/>
              <a:t> </a:t>
            </a:r>
            <a:r>
              <a:rPr lang="es-HN" baseline="0" dirty="0" err="1"/>
              <a:t>environment</a:t>
            </a:r>
            <a:r>
              <a:rPr lang="es-HN" baseline="0" dirty="0"/>
              <a:t>.</a:t>
            </a:r>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GT"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A09D8-7429-4FE5-85ED-2C1596AF7FDA}" type="slidenum">
              <a:rPr lang="en-US"/>
              <a:pPr/>
              <a:t>30</a:t>
            </a:fld>
            <a:endParaRPr lang="en-US"/>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that these recommendations are the opposite</a:t>
            </a:r>
            <a:r>
              <a:rPr lang="en-US" baseline="0" dirty="0"/>
              <a:t> of the recommendations from CEPIS! CEPIS used deep horizontal flow flocculators even for relatively low flow rates (less than 50 L/s). The result is many flocculators with extremely close baffle spacing and resulting inefficient use of flocculator volume because of high variability in energy dissipation rate.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28/02/2019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D010D19D-E8F4-46D5-B28A-A3FEFBBC1B5D}" type="datetimeFigureOut">
              <a:rPr lang="en-US" smtClean="0">
                <a:solidFill>
                  <a:srgbClr val="000000"/>
                </a:solidFill>
              </a:rPr>
              <a:pPr/>
              <a:t>2/28/2019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pic>
        <p:nvPicPr>
          <p:cNvPr id="13" name="Picture 12"/>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2/28/2019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2/28/2019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2/28/2019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2/28/2019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457FE65-FB6F-44AF-AFD5-81ABBBB677FF}" type="datetimeFigureOut">
              <a:rPr lang="en-US" smtClean="0">
                <a:solidFill>
                  <a:srgbClr val="000000"/>
                </a:solidFill>
              </a:rPr>
              <a:pPr/>
              <a:t>2/28/2019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B511E2-EE6B-4F76-8C80-6D5FB517C9B7}"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F39018C-9CC6-45B3-8F76-1F282899F823}" type="datetimeFigureOut">
              <a:rPr lang="en-US" smtClean="0">
                <a:solidFill>
                  <a:srgbClr val="000000"/>
                </a:solidFill>
              </a:rPr>
              <a:pPr/>
              <a:t>2/28/2019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42CFC1F-205D-4BB6-8AFD-5B457649403E}"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2B8DCAE-CCC7-4A18-8A75-4B13CB468722}"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D0E7663-C292-4EC0-A62D-44B51312C978}"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24CEDEA-DCB4-418A-AA08-AA8A66A5870F}"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34EE29E-A6E8-4428-99C0-AA55561836F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p>
        </p:txBody>
      </p:sp>
      <p:sp>
        <p:nvSpPr>
          <p:cNvPr id="717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2/28/2019</a:t>
            </a:fld>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17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a:t>Click to edit Master title style</a:t>
            </a:r>
            <a:endParaRPr lang="en-US" dirty="0"/>
          </a:p>
        </p:txBody>
      </p:sp>
      <p:pic>
        <p:nvPicPr>
          <p:cNvPr id="11" name="Picture 12"/>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2/28/2019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2/28/2019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2/28/2019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2/28/2019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457FE65-FB6F-44AF-AFD5-81ABBBB677FF}" type="datetimeFigureOut">
              <a:rPr lang="en-US" smtClean="0">
                <a:solidFill>
                  <a:srgbClr val="000000"/>
                </a:solidFill>
              </a:rPr>
              <a:pPr/>
              <a:t>2/28/2019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B511E2-EE6B-4F76-8C80-6D5FB517C9B7}"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F39018C-9CC6-45B3-8F76-1F282899F823}" type="datetimeFigureOut">
              <a:rPr lang="en-US" smtClean="0">
                <a:solidFill>
                  <a:srgbClr val="000000"/>
                </a:solidFill>
              </a:rPr>
              <a:pPr/>
              <a:t>2/28/2019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42CFC1F-205D-4BB6-8AFD-5B457649403E}"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2B8DCAE-CCC7-4A18-8A75-4B13CB468722}"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D0E7663-C292-4EC0-A62D-44B51312C978}"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24CEDEA-DCB4-418A-AA08-AA8A66A5870F}" type="datetimeFigureOut">
              <a:rPr lang="en-US" smtClean="0">
                <a:solidFill>
                  <a:srgbClr val="000000"/>
                </a:solidFill>
              </a:rPr>
              <a:pPr/>
              <a:t>2/28/2019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34EE29E-A6E8-4428-99C0-AA55561836F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28/02/2019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2/28/2019</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2/28/2019</a:t>
            </a:fld>
            <a:endParaRPr lang="en-US">
              <a:solidFill>
                <a:srgbClr val="000000"/>
              </a:solidFill>
              <a:cs typeface="Arial" charset="0"/>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70C0"/>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3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tags" Target="../tags/tag36.xml"/><Relationship Id="rId7" Type="http://schemas.openxmlformats.org/officeDocument/2006/relationships/slideLayout" Target="../slideLayouts/slideLayout86.xml"/><Relationship Id="rId12" Type="http://schemas.openxmlformats.org/officeDocument/2006/relationships/image" Target="../media/image4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39.png"/><Relationship Id="rId5" Type="http://schemas.openxmlformats.org/officeDocument/2006/relationships/tags" Target="../tags/tag38.xml"/><Relationship Id="rId10" Type="http://schemas.openxmlformats.org/officeDocument/2006/relationships/image" Target="../media/image38.png"/><Relationship Id="rId4" Type="http://schemas.openxmlformats.org/officeDocument/2006/relationships/tags" Target="../tags/tag37.xml"/><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44.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4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36.png"/><Relationship Id="rId5" Type="http://schemas.openxmlformats.org/officeDocument/2006/relationships/tags" Target="../tags/tag44.xml"/><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tags" Target="../tags/tag43.xml"/><Relationship Id="rId9" Type="http://schemas.openxmlformats.org/officeDocument/2006/relationships/image" Target="../media/image41.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47.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30.png"/><Relationship Id="rId2" Type="http://schemas.openxmlformats.org/officeDocument/2006/relationships/tags" Target="../tags/tag48.xml"/><Relationship Id="rId16" Type="http://schemas.openxmlformats.org/officeDocument/2006/relationships/image" Target="../media/image50.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46.png"/><Relationship Id="rId5" Type="http://schemas.openxmlformats.org/officeDocument/2006/relationships/tags" Target="../tags/tag51.xml"/><Relationship Id="rId15" Type="http://schemas.openxmlformats.org/officeDocument/2006/relationships/image" Target="../media/image49.png"/><Relationship Id="rId10" Type="http://schemas.openxmlformats.org/officeDocument/2006/relationships/image" Target="../media/image34.png"/><Relationship Id="rId4" Type="http://schemas.openxmlformats.org/officeDocument/2006/relationships/tags" Target="../tags/tag50.xml"/><Relationship Id="rId9" Type="http://schemas.openxmlformats.org/officeDocument/2006/relationships/notesSlide" Target="../notesSlides/notesSlide2.xml"/><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56.xml"/><Relationship Id="rId7" Type="http://schemas.openxmlformats.org/officeDocument/2006/relationships/image" Target="../media/image50.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86.xml"/><Relationship Id="rId11" Type="http://schemas.openxmlformats.org/officeDocument/2006/relationships/image" Target="../media/image54.png"/><Relationship Id="rId5" Type="http://schemas.openxmlformats.org/officeDocument/2006/relationships/tags" Target="../tags/tag58.xml"/><Relationship Id="rId10" Type="http://schemas.openxmlformats.org/officeDocument/2006/relationships/image" Target="../media/image53.png"/><Relationship Id="rId4" Type="http://schemas.openxmlformats.org/officeDocument/2006/relationships/tags" Target="../tags/tag57.xml"/><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6.xml"/><Relationship Id="rId1" Type="http://schemas.openxmlformats.org/officeDocument/2006/relationships/vmlDrawing" Target="../drawings/vmlDrawing1.vml"/><Relationship Id="rId5" Type="http://schemas.openxmlformats.org/officeDocument/2006/relationships/image" Target="../media/image55.wmf"/><Relationship Id="rId4" Type="http://schemas.openxmlformats.org/officeDocument/2006/relationships/oleObject" Target="file:///C:\Users\mw24\Google%20Drive\Mathcad%2015%20files\FractalFlocModel.xmcd\Selection%2067%205067%20461%205346"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tags" Target="../tags/tag60.xml"/><Relationship Id="rId16" Type="http://schemas.openxmlformats.org/officeDocument/2006/relationships/image" Target="../media/image62.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57.png"/><Relationship Id="rId5" Type="http://schemas.openxmlformats.org/officeDocument/2006/relationships/tags" Target="../tags/tag63.xml"/><Relationship Id="rId15" Type="http://schemas.openxmlformats.org/officeDocument/2006/relationships/image" Target="../media/image61.png"/><Relationship Id="rId10" Type="http://schemas.openxmlformats.org/officeDocument/2006/relationships/slideLayout" Target="../slideLayouts/slideLayout86.xml"/><Relationship Id="rId19" Type="http://schemas.openxmlformats.org/officeDocument/2006/relationships/image" Target="../media/image65.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70.xml"/><Relationship Id="rId7" Type="http://schemas.openxmlformats.org/officeDocument/2006/relationships/image" Target="../media/image66.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86.xml"/><Relationship Id="rId11" Type="http://schemas.openxmlformats.org/officeDocument/2006/relationships/image" Target="../media/image70.png"/><Relationship Id="rId5" Type="http://schemas.openxmlformats.org/officeDocument/2006/relationships/tags" Target="../tags/tag72.xml"/><Relationship Id="rId10" Type="http://schemas.openxmlformats.org/officeDocument/2006/relationships/image" Target="../media/image69.png"/><Relationship Id="rId4" Type="http://schemas.openxmlformats.org/officeDocument/2006/relationships/tags" Target="../tags/tag71.xml"/><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75.png"/><Relationship Id="rId3" Type="http://schemas.openxmlformats.org/officeDocument/2006/relationships/tags" Target="../tags/tag74.xml"/><Relationship Id="rId7" Type="http://schemas.openxmlformats.org/officeDocument/2006/relationships/slideLayout" Target="../slideLayouts/slideLayout86.xml"/><Relationship Id="rId12" Type="http://schemas.openxmlformats.org/officeDocument/2006/relationships/image" Target="../media/image74.png"/><Relationship Id="rId2" Type="http://schemas.openxmlformats.org/officeDocument/2006/relationships/tags" Target="../tags/tag73.xml"/><Relationship Id="rId1" Type="http://schemas.openxmlformats.org/officeDocument/2006/relationships/vmlDrawing" Target="../drawings/vmlDrawing2.vml"/><Relationship Id="rId6" Type="http://schemas.openxmlformats.org/officeDocument/2006/relationships/tags" Target="../tags/tag77.xml"/><Relationship Id="rId11" Type="http://schemas.openxmlformats.org/officeDocument/2006/relationships/image" Target="../media/image73.png"/><Relationship Id="rId5" Type="http://schemas.openxmlformats.org/officeDocument/2006/relationships/tags" Target="../tags/tag76.xml"/><Relationship Id="rId10" Type="http://schemas.openxmlformats.org/officeDocument/2006/relationships/image" Target="../media/image72.png"/><Relationship Id="rId4" Type="http://schemas.openxmlformats.org/officeDocument/2006/relationships/tags" Target="../tags/tag75.xml"/><Relationship Id="rId9" Type="http://schemas.openxmlformats.org/officeDocument/2006/relationships/image" Target="../media/image71.wmf"/><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81.png"/><Relationship Id="rId3" Type="http://schemas.openxmlformats.org/officeDocument/2006/relationships/tags" Target="../tags/tag79.xml"/><Relationship Id="rId7" Type="http://schemas.openxmlformats.org/officeDocument/2006/relationships/slideLayout" Target="../slideLayouts/slideLayout86.xml"/><Relationship Id="rId12" Type="http://schemas.openxmlformats.org/officeDocument/2006/relationships/image" Target="../media/image80.png"/><Relationship Id="rId2" Type="http://schemas.openxmlformats.org/officeDocument/2006/relationships/tags" Target="../tags/tag78.xml"/><Relationship Id="rId1" Type="http://schemas.openxmlformats.org/officeDocument/2006/relationships/vmlDrawing" Target="../drawings/vmlDrawing3.vml"/><Relationship Id="rId6" Type="http://schemas.openxmlformats.org/officeDocument/2006/relationships/tags" Target="../tags/tag82.xml"/><Relationship Id="rId11" Type="http://schemas.openxmlformats.org/officeDocument/2006/relationships/image" Target="../media/image79.png"/><Relationship Id="rId5" Type="http://schemas.openxmlformats.org/officeDocument/2006/relationships/tags" Target="../tags/tag81.xml"/><Relationship Id="rId10" Type="http://schemas.openxmlformats.org/officeDocument/2006/relationships/image" Target="../media/image78.png"/><Relationship Id="rId4" Type="http://schemas.openxmlformats.org/officeDocument/2006/relationships/tags" Target="../tags/tag80.xml"/><Relationship Id="rId9" Type="http://schemas.openxmlformats.org/officeDocument/2006/relationships/image" Target="../media/image77.wmf"/><Relationship Id="rId14"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tags" Target="../tags/tag85.xml"/><Relationship Id="rId7" Type="http://schemas.openxmlformats.org/officeDocument/2006/relationships/slideLayout" Target="../slideLayouts/slideLayout86.xml"/><Relationship Id="rId12" Type="http://schemas.openxmlformats.org/officeDocument/2006/relationships/image" Target="../media/image8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86.png"/><Relationship Id="rId5" Type="http://schemas.openxmlformats.org/officeDocument/2006/relationships/tags" Target="../tags/tag87.xml"/><Relationship Id="rId10" Type="http://schemas.openxmlformats.org/officeDocument/2006/relationships/image" Target="../media/image85.png"/><Relationship Id="rId4" Type="http://schemas.openxmlformats.org/officeDocument/2006/relationships/tags" Target="../tags/tag86.xml"/><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2.xml"/><Relationship Id="rId1" Type="http://schemas.openxmlformats.org/officeDocument/2006/relationships/tags" Target="../tags/tag89.xml"/><Relationship Id="rId5" Type="http://schemas.openxmlformats.org/officeDocument/2006/relationships/image" Target="../media/image89.jpe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8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92.png"/><Relationship Id="rId4" Type="http://schemas.openxmlformats.org/officeDocument/2006/relationships/image" Target="../media/image89.jpe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82.xml"/><Relationship Id="rId5" Type="http://schemas.openxmlformats.org/officeDocument/2006/relationships/image" Target="../media/image95.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99.png"/><Relationship Id="rId2" Type="http://schemas.openxmlformats.org/officeDocument/2006/relationships/tags" Target="../tags/tag94.xml"/><Relationship Id="rId1" Type="http://schemas.openxmlformats.org/officeDocument/2006/relationships/vmlDrawing" Target="../drawings/vmlDrawing4.vml"/><Relationship Id="rId6" Type="http://schemas.openxmlformats.org/officeDocument/2006/relationships/image" Target="../media/image98.wmf"/><Relationship Id="rId5" Type="http://schemas.openxmlformats.org/officeDocument/2006/relationships/oleObject" Target="../embeddings/oleObject2.bin"/><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0.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8.png"/><Relationship Id="rId5" Type="http://schemas.openxmlformats.org/officeDocument/2006/relationships/tags" Target="../tags/tag6.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image" Target="../media/image6.png"/><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82.xm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xml"/><Relationship Id="rId1" Type="http://schemas.openxmlformats.org/officeDocument/2006/relationships/slideLayout" Target="../slideLayouts/slideLayout82.xml"/><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08.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99.xml"/><Relationship Id="rId1" Type="http://schemas.openxmlformats.org/officeDocument/2006/relationships/vmlDrawing" Target="../drawings/vmlDrawing5.vml"/><Relationship Id="rId6" Type="http://schemas.openxmlformats.org/officeDocument/2006/relationships/image" Target="../media/image110.png"/><Relationship Id="rId5" Type="http://schemas.openxmlformats.org/officeDocument/2006/relationships/image" Target="../media/image109.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xml"/><Relationship Id="rId1" Type="http://schemas.openxmlformats.org/officeDocument/2006/relationships/slideLayout" Target="../slideLayouts/slideLayout82.xml"/><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2.xml"/><Relationship Id="rId1" Type="http://schemas.openxmlformats.org/officeDocument/2006/relationships/tags" Target="../tags/tag100.xml"/><Relationship Id="rId5" Type="http://schemas.openxmlformats.org/officeDocument/2006/relationships/image" Target="../media/image113.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1.xml"/><Relationship Id="rId7" Type="http://schemas.openxmlformats.org/officeDocument/2006/relationships/image" Target="../media/image1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86.xml"/><Relationship Id="rId11" Type="http://schemas.openxmlformats.org/officeDocument/2006/relationships/image" Target="../media/image17.png"/><Relationship Id="rId5" Type="http://schemas.openxmlformats.org/officeDocument/2006/relationships/tags" Target="../tags/tag13.xml"/><Relationship Id="rId10" Type="http://schemas.openxmlformats.org/officeDocument/2006/relationships/image" Target="../media/image16.png"/><Relationship Id="rId4" Type="http://schemas.openxmlformats.org/officeDocument/2006/relationships/tags" Target="../tags/tag12.xml"/><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slideLayout" Target="../slideLayouts/slideLayout82.xml"/><Relationship Id="rId7" Type="http://schemas.openxmlformats.org/officeDocument/2006/relationships/oleObject" Target="../embeddings/oleObject5.bin"/><Relationship Id="rId2" Type="http://schemas.openxmlformats.org/officeDocument/2006/relationships/tags" Target="../tags/tag101.xml"/><Relationship Id="rId1" Type="http://schemas.openxmlformats.org/officeDocument/2006/relationships/vmlDrawing" Target="../drawings/vmlDrawing6.vml"/><Relationship Id="rId6" Type="http://schemas.openxmlformats.org/officeDocument/2006/relationships/image" Target="../media/image114.wmf"/><Relationship Id="rId5" Type="http://schemas.openxmlformats.org/officeDocument/2006/relationships/oleObject" Target="../embeddings/oleObject4.bin"/><Relationship Id="rId4" Type="http://schemas.openxmlformats.org/officeDocument/2006/relationships/image" Target="../media/image116.emf"/><Relationship Id="rId9" Type="http://schemas.openxmlformats.org/officeDocument/2006/relationships/image" Target="../media/image117.png"/></Relationships>
</file>

<file path=ppt/slides/_rels/slide41.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tags" Target="../tags/tag103.xml"/><Relationship Id="rId16" Type="http://schemas.openxmlformats.org/officeDocument/2006/relationships/image" Target="../media/image122.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117.png"/><Relationship Id="rId5" Type="http://schemas.openxmlformats.org/officeDocument/2006/relationships/tags" Target="../tags/tag106.xml"/><Relationship Id="rId15" Type="http://schemas.openxmlformats.org/officeDocument/2006/relationships/image" Target="../media/image121.png"/><Relationship Id="rId10" Type="http://schemas.openxmlformats.org/officeDocument/2006/relationships/image" Target="../media/image116.emf"/><Relationship Id="rId4" Type="http://schemas.openxmlformats.org/officeDocument/2006/relationships/tags" Target="../tags/tag105.xml"/><Relationship Id="rId9" Type="http://schemas.openxmlformats.org/officeDocument/2006/relationships/slideLayout" Target="../slideLayouts/slideLayout82.xml"/><Relationship Id="rId14" Type="http://schemas.openxmlformats.org/officeDocument/2006/relationships/image" Target="../media/image120.png"/></Relationships>
</file>

<file path=ppt/slides/_rels/slide42.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image" Target="../media/image126.png"/><Relationship Id="rId3" Type="http://schemas.openxmlformats.org/officeDocument/2006/relationships/tags" Target="../tags/tag112.xml"/><Relationship Id="rId7" Type="http://schemas.openxmlformats.org/officeDocument/2006/relationships/slideLayout" Target="../slideLayouts/slideLayout82.xml"/><Relationship Id="rId12" Type="http://schemas.openxmlformats.org/officeDocument/2006/relationships/image" Target="../media/image12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24.png"/><Relationship Id="rId5" Type="http://schemas.openxmlformats.org/officeDocument/2006/relationships/tags" Target="../tags/tag114.xml"/><Relationship Id="rId10" Type="http://schemas.openxmlformats.org/officeDocument/2006/relationships/image" Target="../media/image123.png"/><Relationship Id="rId4" Type="http://schemas.openxmlformats.org/officeDocument/2006/relationships/tags" Target="../tags/tag113.xml"/><Relationship Id="rId9" Type="http://schemas.openxmlformats.org/officeDocument/2006/relationships/image" Target="../media/image117.png"/><Relationship Id="rId14" Type="http://schemas.openxmlformats.org/officeDocument/2006/relationships/image" Target="../media/image1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118.xml"/><Relationship Id="rId7" Type="http://schemas.openxmlformats.org/officeDocument/2006/relationships/image" Target="../media/image12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82.xml"/><Relationship Id="rId11" Type="http://schemas.openxmlformats.org/officeDocument/2006/relationships/image" Target="../media/image132.png"/><Relationship Id="rId5" Type="http://schemas.openxmlformats.org/officeDocument/2006/relationships/tags" Target="../tags/tag120.xml"/><Relationship Id="rId10" Type="http://schemas.openxmlformats.org/officeDocument/2006/relationships/image" Target="../media/image131.png"/><Relationship Id="rId4" Type="http://schemas.openxmlformats.org/officeDocument/2006/relationships/tags" Target="../tags/tag119.xml"/><Relationship Id="rId9" Type="http://schemas.openxmlformats.org/officeDocument/2006/relationships/image" Target="../media/image130.png"/></Relationships>
</file>

<file path=ppt/slides/_rels/slide4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23.xml"/><Relationship Id="rId7" Type="http://schemas.openxmlformats.org/officeDocument/2006/relationships/image" Target="../media/image134.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33.png"/><Relationship Id="rId5" Type="http://schemas.openxmlformats.org/officeDocument/2006/relationships/slideLayout" Target="../slideLayouts/slideLayout86.xml"/><Relationship Id="rId4" Type="http://schemas.openxmlformats.org/officeDocument/2006/relationships/tags" Target="../tags/tag124.xml"/><Relationship Id="rId9" Type="http://schemas.openxmlformats.org/officeDocument/2006/relationships/image" Target="../media/image136.png"/></Relationships>
</file>

<file path=ppt/slides/_rels/slide46.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3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36.png"/><Relationship Id="rId5" Type="http://schemas.openxmlformats.org/officeDocument/2006/relationships/image" Target="../media/image131.png"/><Relationship Id="rId4"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tags" Target="../tags/tag130.xml"/><Relationship Id="rId21" Type="http://schemas.openxmlformats.org/officeDocument/2006/relationships/image" Target="../media/image146.png"/><Relationship Id="rId7" Type="http://schemas.openxmlformats.org/officeDocument/2006/relationships/tags" Target="../tags/tag134.xml"/><Relationship Id="rId12" Type="http://schemas.openxmlformats.org/officeDocument/2006/relationships/slideLayout" Target="../slideLayouts/slideLayout86.xml"/><Relationship Id="rId17" Type="http://schemas.openxmlformats.org/officeDocument/2006/relationships/image" Target="../media/image142.png"/><Relationship Id="rId2" Type="http://schemas.openxmlformats.org/officeDocument/2006/relationships/tags" Target="../tags/tag129.xm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tags" Target="../tags/tag137.xml"/><Relationship Id="rId19" Type="http://schemas.openxmlformats.org/officeDocument/2006/relationships/image" Target="../media/image144.pn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image" Target="../media/image139.png"/><Relationship Id="rId22" Type="http://schemas.openxmlformats.org/officeDocument/2006/relationships/image" Target="../media/image147.png"/></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tags" Target="../tags/tag141.xml"/><Relationship Id="rId7" Type="http://schemas.openxmlformats.org/officeDocument/2006/relationships/slideLayout" Target="../slideLayouts/slideLayout86.xml"/><Relationship Id="rId12" Type="http://schemas.openxmlformats.org/officeDocument/2006/relationships/image" Target="../media/image150.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44.png"/><Relationship Id="rId5" Type="http://schemas.openxmlformats.org/officeDocument/2006/relationships/tags" Target="../tags/tag143.xml"/><Relationship Id="rId10" Type="http://schemas.openxmlformats.org/officeDocument/2006/relationships/image" Target="../media/image149.png"/><Relationship Id="rId4" Type="http://schemas.openxmlformats.org/officeDocument/2006/relationships/tags" Target="../tags/tag142.xml"/><Relationship Id="rId9" Type="http://schemas.openxmlformats.org/officeDocument/2006/relationships/image" Target="../media/image143.png"/></Relationships>
</file>

<file path=ppt/slides/_rels/slide49.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image" Target="../media/image154.png"/><Relationship Id="rId18" Type="http://schemas.openxmlformats.org/officeDocument/2006/relationships/image" Target="../media/image157.pn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image" Target="../media/image153.png"/><Relationship Id="rId17" Type="http://schemas.openxmlformats.org/officeDocument/2006/relationships/image" Target="../media/image156.png"/><Relationship Id="rId2" Type="http://schemas.openxmlformats.org/officeDocument/2006/relationships/tags" Target="../tags/tag146.xml"/><Relationship Id="rId16" Type="http://schemas.openxmlformats.org/officeDocument/2006/relationships/image" Target="../media/image144.pn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image" Target="../media/image152.png"/><Relationship Id="rId5" Type="http://schemas.openxmlformats.org/officeDocument/2006/relationships/tags" Target="../tags/tag149.xml"/><Relationship Id="rId15" Type="http://schemas.openxmlformats.org/officeDocument/2006/relationships/image" Target="../media/image155.png"/><Relationship Id="rId10" Type="http://schemas.openxmlformats.org/officeDocument/2006/relationships/slideLayout" Target="../slideLayouts/slideLayout86.xml"/><Relationship Id="rId19" Type="http://schemas.openxmlformats.org/officeDocument/2006/relationships/image" Target="../media/image158.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image" Target="../media/image1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56.xml"/><Relationship Id="rId7" Type="http://schemas.openxmlformats.org/officeDocument/2006/relationships/image" Target="../media/image159.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Layout" Target="../slideLayouts/slideLayout86.xml"/><Relationship Id="rId11" Type="http://schemas.openxmlformats.org/officeDocument/2006/relationships/image" Target="../media/image161.png"/><Relationship Id="rId5" Type="http://schemas.openxmlformats.org/officeDocument/2006/relationships/tags" Target="../tags/tag158.xml"/><Relationship Id="rId10" Type="http://schemas.openxmlformats.org/officeDocument/2006/relationships/image" Target="../media/image160.png"/><Relationship Id="rId4" Type="http://schemas.openxmlformats.org/officeDocument/2006/relationships/tags" Target="../tags/tag157.xml"/><Relationship Id="rId9" Type="http://schemas.openxmlformats.org/officeDocument/2006/relationships/image" Target="../media/image156.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66.png"/><Relationship Id="rId3" Type="http://schemas.openxmlformats.org/officeDocument/2006/relationships/tags" Target="../tags/tag160.xml"/><Relationship Id="rId7" Type="http://schemas.openxmlformats.org/officeDocument/2006/relationships/slideLayout" Target="../slideLayouts/slideLayout86.xml"/><Relationship Id="rId12" Type="http://schemas.openxmlformats.org/officeDocument/2006/relationships/image" Target="../media/image165.png"/><Relationship Id="rId2" Type="http://schemas.openxmlformats.org/officeDocument/2006/relationships/tags" Target="../tags/tag159.xml"/><Relationship Id="rId1" Type="http://schemas.openxmlformats.org/officeDocument/2006/relationships/vmlDrawing" Target="../drawings/vmlDrawing7.vml"/><Relationship Id="rId6" Type="http://schemas.openxmlformats.org/officeDocument/2006/relationships/tags" Target="../tags/tag163.xml"/><Relationship Id="rId11" Type="http://schemas.openxmlformats.org/officeDocument/2006/relationships/image" Target="../media/image164.png"/><Relationship Id="rId5" Type="http://schemas.openxmlformats.org/officeDocument/2006/relationships/tags" Target="../tags/tag162.xml"/><Relationship Id="rId10" Type="http://schemas.openxmlformats.org/officeDocument/2006/relationships/image" Target="../media/image163.png"/><Relationship Id="rId4" Type="http://schemas.openxmlformats.org/officeDocument/2006/relationships/tags" Target="../tags/tag161.xml"/><Relationship Id="rId9" Type="http://schemas.openxmlformats.org/officeDocument/2006/relationships/image" Target="../media/image162.wmf"/><Relationship Id="rId14" Type="http://schemas.openxmlformats.org/officeDocument/2006/relationships/image" Target="../media/image167.png"/></Relationships>
</file>

<file path=ppt/slides/_rels/slide52.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70.png"/><Relationship Id="rId3" Type="http://schemas.openxmlformats.org/officeDocument/2006/relationships/tags" Target="../tags/tag166.xml"/><Relationship Id="rId7" Type="http://schemas.openxmlformats.org/officeDocument/2006/relationships/slideLayout" Target="../slideLayouts/slideLayout86.xml"/><Relationship Id="rId12" Type="http://schemas.openxmlformats.org/officeDocument/2006/relationships/image" Target="../media/image169.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68.png"/><Relationship Id="rId5" Type="http://schemas.openxmlformats.org/officeDocument/2006/relationships/tags" Target="../tags/tag168.xml"/><Relationship Id="rId10" Type="http://schemas.openxmlformats.org/officeDocument/2006/relationships/image" Target="../media/image161.png"/><Relationship Id="rId4" Type="http://schemas.openxmlformats.org/officeDocument/2006/relationships/tags" Target="../tags/tag167.xml"/><Relationship Id="rId9" Type="http://schemas.openxmlformats.org/officeDocument/2006/relationships/image" Target="../media/image160.png"/></Relationships>
</file>

<file path=ppt/slides/_rels/slide53.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86.xml"/></Relationships>
</file>

<file path=ppt/slides/_rels/slide5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172.xml"/><Relationship Id="rId7" Type="http://schemas.openxmlformats.org/officeDocument/2006/relationships/image" Target="../media/image175.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74.png"/><Relationship Id="rId5" Type="http://schemas.openxmlformats.org/officeDocument/2006/relationships/slideLayout" Target="../slideLayouts/slideLayout86.xml"/><Relationship Id="rId4" Type="http://schemas.openxmlformats.org/officeDocument/2006/relationships/tags" Target="../tags/tag173.xml"/><Relationship Id="rId9" Type="http://schemas.openxmlformats.org/officeDocument/2006/relationships/image" Target="../media/image177.png"/></Relationships>
</file>

<file path=ppt/slides/_rels/slide5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176.xml"/><Relationship Id="rId7" Type="http://schemas.openxmlformats.org/officeDocument/2006/relationships/image" Target="../media/image179.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78.png"/><Relationship Id="rId5" Type="http://schemas.openxmlformats.org/officeDocument/2006/relationships/slideLayout" Target="../slideLayouts/slideLayout86.xml"/><Relationship Id="rId4" Type="http://schemas.openxmlformats.org/officeDocument/2006/relationships/tags" Target="../tags/tag177.xml"/><Relationship Id="rId9" Type="http://schemas.openxmlformats.org/officeDocument/2006/relationships/image" Target="../media/image181.png"/></Relationships>
</file>

<file path=ppt/slides/_rels/slide5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1.png"/><Relationship Id="rId3" Type="http://schemas.openxmlformats.org/officeDocument/2006/relationships/tags" Target="../tags/tag180.xml"/><Relationship Id="rId7" Type="http://schemas.openxmlformats.org/officeDocument/2006/relationships/slideLayout" Target="../slideLayouts/slideLayout86.xml"/><Relationship Id="rId12" Type="http://schemas.openxmlformats.org/officeDocument/2006/relationships/image" Target="../media/image18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185.png"/><Relationship Id="rId5" Type="http://schemas.openxmlformats.org/officeDocument/2006/relationships/tags" Target="../tags/tag182.xml"/><Relationship Id="rId10" Type="http://schemas.openxmlformats.org/officeDocument/2006/relationships/image" Target="../media/image184.png"/><Relationship Id="rId4" Type="http://schemas.openxmlformats.org/officeDocument/2006/relationships/tags" Target="../tags/tag181.xml"/><Relationship Id="rId9" Type="http://schemas.openxmlformats.org/officeDocument/2006/relationships/image" Target="../media/image1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6.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tags" Target="../tags/tag186.xml"/><Relationship Id="rId7" Type="http://schemas.openxmlformats.org/officeDocument/2006/relationships/slideLayout" Target="../slideLayouts/slideLayout82.xml"/><Relationship Id="rId12" Type="http://schemas.openxmlformats.org/officeDocument/2006/relationships/image" Target="../media/image190.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image" Target="../media/image189.png"/><Relationship Id="rId5" Type="http://schemas.openxmlformats.org/officeDocument/2006/relationships/tags" Target="../tags/tag188.xml"/><Relationship Id="rId10" Type="http://schemas.openxmlformats.org/officeDocument/2006/relationships/image" Target="../media/image188.png"/><Relationship Id="rId4" Type="http://schemas.openxmlformats.org/officeDocument/2006/relationships/tags" Target="../tags/tag187.xml"/><Relationship Id="rId9" Type="http://schemas.openxmlformats.org/officeDocument/2006/relationships/image" Target="../media/image174.png"/></Relationships>
</file>

<file path=ppt/slides/_rels/slide61.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image" Target="../media/image193.png"/><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image" Target="../media/image192.png"/><Relationship Id="rId17" Type="http://schemas.openxmlformats.org/officeDocument/2006/relationships/image" Target="../media/image195.png"/><Relationship Id="rId2" Type="http://schemas.openxmlformats.org/officeDocument/2006/relationships/tags" Target="../tags/tag191.xml"/><Relationship Id="rId16" Type="http://schemas.openxmlformats.org/officeDocument/2006/relationships/image" Target="../media/image194.png"/><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image" Target="../media/image138.png"/><Relationship Id="rId5" Type="http://schemas.openxmlformats.org/officeDocument/2006/relationships/tags" Target="../tags/tag194.xml"/><Relationship Id="rId15" Type="http://schemas.openxmlformats.org/officeDocument/2006/relationships/image" Target="../media/image190.png"/><Relationship Id="rId10" Type="http://schemas.openxmlformats.org/officeDocument/2006/relationships/image" Target="../media/image152.png"/><Relationship Id="rId4" Type="http://schemas.openxmlformats.org/officeDocument/2006/relationships/tags" Target="../tags/tag193.xml"/><Relationship Id="rId9" Type="http://schemas.openxmlformats.org/officeDocument/2006/relationships/slideLayout" Target="../slideLayouts/slideLayout82.xml"/><Relationship Id="rId14" Type="http://schemas.openxmlformats.org/officeDocument/2006/relationships/image" Target="../media/image191.png"/></Relationships>
</file>

<file path=ppt/slides/_rels/slide62.xml.rels><?xml version="1.0" encoding="UTF-8" standalone="yes"?>
<Relationships xmlns="http://schemas.openxmlformats.org/package/2006/relationships"><Relationship Id="rId3" Type="http://schemas.openxmlformats.org/officeDocument/2006/relationships/tags" Target="../tags/tag200.xml"/><Relationship Id="rId7" Type="http://schemas.openxmlformats.org/officeDocument/2006/relationships/image" Target="../media/image196.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tags" Target="../tags/tag203.xml"/><Relationship Id="rId7" Type="http://schemas.openxmlformats.org/officeDocument/2006/relationships/image" Target="../media/image197.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91.png"/><Relationship Id="rId5" Type="http://schemas.openxmlformats.org/officeDocument/2006/relationships/slideLayout" Target="../slideLayouts/slideLayout86.xml"/><Relationship Id="rId4" Type="http://schemas.openxmlformats.org/officeDocument/2006/relationships/tags" Target="../tags/tag204.xml"/><Relationship Id="rId9" Type="http://schemas.openxmlformats.org/officeDocument/2006/relationships/image" Target="../media/image19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image" Target="../media/image198.png"/><Relationship Id="rId4" Type="http://schemas.openxmlformats.org/officeDocument/2006/relationships/image" Target="../media/image191.png"/></Relationships>
</file>

<file path=ppt/slides/_rels/slide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2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tags" Target="../tags/tag18.xml"/><Relationship Id="rId16" Type="http://schemas.openxmlformats.org/officeDocument/2006/relationships/image" Target="../media/image27.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22.png"/><Relationship Id="rId5" Type="http://schemas.openxmlformats.org/officeDocument/2006/relationships/tags" Target="../tags/tag21.xm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tags" Target="../tags/tag20.xml"/><Relationship Id="rId9" Type="http://schemas.openxmlformats.org/officeDocument/2006/relationships/slideLayout" Target="../slideLayouts/slideLayout86.xml"/><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9.xml"/><Relationship Id="rId7" Type="http://schemas.openxmlformats.org/officeDocument/2006/relationships/image" Target="../media/image3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1.png"/><Relationship Id="rId5" Type="http://schemas.openxmlformats.org/officeDocument/2006/relationships/slideLayout" Target="../slideLayouts/slideLayout86.xml"/><Relationship Id="rId4" Type="http://schemas.openxmlformats.org/officeDocument/2006/relationships/tags" Target="../tags/tag30.xm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title"/>
          </p:nvPr>
        </p:nvSpPr>
        <p:spPr>
          <a:xfrm>
            <a:off x="685800" y="533400"/>
            <a:ext cx="7772400" cy="1143000"/>
          </a:xfrm>
        </p:spPr>
        <p:txBody>
          <a:bodyPr/>
          <a:lstStyle/>
          <a:p>
            <a:pPr>
              <a:defRPr/>
            </a:pPr>
            <a:r>
              <a:rPr lang="en-US" dirty="0"/>
              <a:t>Flocculator Extras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772940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38303511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1452707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14257873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8601408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13890" name="Mathcad" r:id="rId4" imgW="3753000" imgH="2657520" progId="Mathcad">
                  <p:link updateAutomatic="1"/>
                </p:oleObj>
              </mc:Choice>
              <mc:Fallback>
                <p:oleObj name="Mathcad" r:id="rId4" imgW="3753000" imgH="2657520" progId="Mathcad">
                  <p:link updateAutomatic="1"/>
                  <p:pic>
                    <p:nvPicPr>
                      <p:cNvPr id="3" name="Object 2"/>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210893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2470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40292689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42952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r>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14914"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2269417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22508578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15938"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16002133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15632073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12388123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8712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871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2331653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308339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effectLst/>
        </p:spPr>
        <p:txBody>
          <a:bodyPr/>
          <a:lstStyle/>
          <a:p>
            <a:r>
              <a:rPr lang="en-US" sz="4000" dirty="0"/>
              <a:t>How do we quantify the turbulence level?</a:t>
            </a:r>
          </a:p>
        </p:txBody>
      </p:sp>
      <p:sp>
        <p:nvSpPr>
          <p:cNvPr id="105475" name="Rectangle 3"/>
          <p:cNvSpPr>
            <a:spLocks noGrp="1" noChangeArrowheads="1"/>
          </p:cNvSpPr>
          <p:nvPr>
            <p:ph idx="1"/>
          </p:nvPr>
        </p:nvSpPr>
        <p:spPr>
          <a:xfrm>
            <a:off x="457200" y="1600200"/>
            <a:ext cx="7301706" cy="4525963"/>
          </a:xfrm>
        </p:spPr>
        <p:txBody>
          <a:bodyPr/>
          <a:lstStyle/>
          <a:p>
            <a:r>
              <a:rPr lang="en-US" dirty="0"/>
              <a:t>The energy dissipation rate, </a:t>
            </a:r>
            <a:r>
              <a:rPr lang="en-US" dirty="0">
                <a:latin typeface="Symbol" pitchFamily="18" charset="2"/>
              </a:rPr>
              <a:t>e,</a:t>
            </a:r>
            <a:r>
              <a:rPr lang="en-US" dirty="0"/>
              <a:t> is a measure of the turbulence</a:t>
            </a:r>
          </a:p>
          <a:p>
            <a:r>
              <a:rPr lang="en-US" dirty="0"/>
              <a:t>It is in the regions of maximum </a:t>
            </a:r>
            <a:r>
              <a:rPr lang="en-US" dirty="0">
                <a:latin typeface="Symbol" pitchFamily="18" charset="2"/>
              </a:rPr>
              <a:t>e</a:t>
            </a:r>
            <a:r>
              <a:rPr lang="en-US" dirty="0"/>
              <a:t> where the flocs are most likely to break</a:t>
            </a:r>
          </a:p>
        </p:txBody>
      </p:sp>
      <p:grpSp>
        <p:nvGrpSpPr>
          <p:cNvPr id="27" name="Group 26"/>
          <p:cNvGrpSpPr/>
          <p:nvPr/>
        </p:nvGrpSpPr>
        <p:grpSpPr>
          <a:xfrm>
            <a:off x="798513" y="3076575"/>
            <a:ext cx="8345487" cy="3683000"/>
            <a:chOff x="798513" y="3076575"/>
            <a:chExt cx="8345487" cy="3683000"/>
          </a:xfrm>
        </p:grpSpPr>
        <p:grpSp>
          <p:nvGrpSpPr>
            <p:cNvPr id="105502" name="Group 30"/>
            <p:cNvGrpSpPr>
              <a:grpSpLocks/>
            </p:cNvGrpSpPr>
            <p:nvPr/>
          </p:nvGrpSpPr>
          <p:grpSpPr bwMode="auto">
            <a:xfrm>
              <a:off x="906463" y="5362575"/>
              <a:ext cx="7056437" cy="1289050"/>
              <a:chOff x="661" y="2928"/>
              <a:chExt cx="4445" cy="812"/>
            </a:xfrm>
          </p:grpSpPr>
          <p:sp>
            <p:nvSpPr>
              <p:cNvPr id="105479"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105491" name="Group 19"/>
              <p:cNvGrpSpPr>
                <a:grpSpLocks/>
              </p:cNvGrpSpPr>
              <p:nvPr/>
            </p:nvGrpSpPr>
            <p:grpSpPr bwMode="auto">
              <a:xfrm>
                <a:off x="943" y="2928"/>
                <a:ext cx="4163" cy="812"/>
                <a:chOff x="943" y="2928"/>
                <a:chExt cx="4163" cy="812"/>
              </a:xfrm>
            </p:grpSpPr>
            <p:pic>
              <p:nvPicPr>
                <p:cNvPr id="105482" name="Picture 3"/>
                <p:cNvPicPr>
                  <a:picLocks noChangeAspect="1" noChangeArrowheads="1"/>
                </p:cNvPicPr>
                <p:nvPr/>
              </p:nvPicPr>
              <p:blipFill>
                <a:blip r:embed="rId3" cstate="screen"/>
                <a:srcRect/>
                <a:stretch>
                  <a:fillRect/>
                </a:stretch>
              </p:blipFill>
              <p:spPr bwMode="auto">
                <a:xfrm>
                  <a:off x="943" y="2928"/>
                  <a:ext cx="257" cy="812"/>
                </a:xfrm>
                <a:prstGeom prst="rect">
                  <a:avLst/>
                </a:prstGeom>
                <a:noFill/>
                <a:ln w="1">
                  <a:noFill/>
                  <a:miter lim="800000"/>
                  <a:headEnd/>
                  <a:tailEnd/>
                </a:ln>
              </p:spPr>
            </p:pic>
            <p:pic>
              <p:nvPicPr>
                <p:cNvPr id="105484" name="Picture 3"/>
                <p:cNvPicPr>
                  <a:picLocks noChangeAspect="1" noChangeArrowheads="1"/>
                </p:cNvPicPr>
                <p:nvPr/>
              </p:nvPicPr>
              <p:blipFill>
                <a:blip r:embed="rId3" cstate="screen"/>
                <a:srcRect/>
                <a:stretch>
                  <a:fillRect/>
                </a:stretch>
              </p:blipFill>
              <p:spPr bwMode="auto">
                <a:xfrm>
                  <a:off x="1501" y="2928"/>
                  <a:ext cx="257" cy="812"/>
                </a:xfrm>
                <a:prstGeom prst="rect">
                  <a:avLst/>
                </a:prstGeom>
                <a:noFill/>
                <a:ln w="1">
                  <a:noFill/>
                  <a:miter lim="800000"/>
                  <a:headEnd/>
                  <a:tailEnd/>
                </a:ln>
              </p:spPr>
            </p:pic>
            <p:pic>
              <p:nvPicPr>
                <p:cNvPr id="105485" name="Picture 3"/>
                <p:cNvPicPr>
                  <a:picLocks noChangeAspect="1" noChangeArrowheads="1"/>
                </p:cNvPicPr>
                <p:nvPr/>
              </p:nvPicPr>
              <p:blipFill>
                <a:blip r:embed="rId3" cstate="screen"/>
                <a:srcRect/>
                <a:stretch>
                  <a:fillRect/>
                </a:stretch>
              </p:blipFill>
              <p:spPr bwMode="auto">
                <a:xfrm>
                  <a:off x="2059" y="2928"/>
                  <a:ext cx="257" cy="812"/>
                </a:xfrm>
                <a:prstGeom prst="rect">
                  <a:avLst/>
                </a:prstGeom>
                <a:noFill/>
                <a:ln w="1">
                  <a:noFill/>
                  <a:miter lim="800000"/>
                  <a:headEnd/>
                  <a:tailEnd/>
                </a:ln>
              </p:spPr>
            </p:pic>
            <p:pic>
              <p:nvPicPr>
                <p:cNvPr id="105486" name="Picture 3"/>
                <p:cNvPicPr>
                  <a:picLocks noChangeAspect="1" noChangeArrowheads="1"/>
                </p:cNvPicPr>
                <p:nvPr/>
              </p:nvPicPr>
              <p:blipFill>
                <a:blip r:embed="rId3" cstate="screen"/>
                <a:srcRect/>
                <a:stretch>
                  <a:fillRect/>
                </a:stretch>
              </p:blipFill>
              <p:spPr bwMode="auto">
                <a:xfrm>
                  <a:off x="2617" y="2928"/>
                  <a:ext cx="257" cy="812"/>
                </a:xfrm>
                <a:prstGeom prst="rect">
                  <a:avLst/>
                </a:prstGeom>
                <a:noFill/>
                <a:ln w="1">
                  <a:noFill/>
                  <a:miter lim="800000"/>
                  <a:headEnd/>
                  <a:tailEnd/>
                </a:ln>
              </p:spPr>
            </p:pic>
            <p:pic>
              <p:nvPicPr>
                <p:cNvPr id="105487" name="Picture 3"/>
                <p:cNvPicPr>
                  <a:picLocks noChangeAspect="1" noChangeArrowheads="1"/>
                </p:cNvPicPr>
                <p:nvPr/>
              </p:nvPicPr>
              <p:blipFill>
                <a:blip r:embed="rId3" cstate="screen"/>
                <a:srcRect/>
                <a:stretch>
                  <a:fillRect/>
                </a:stretch>
              </p:blipFill>
              <p:spPr bwMode="auto">
                <a:xfrm>
                  <a:off x="3175" y="2928"/>
                  <a:ext cx="257" cy="812"/>
                </a:xfrm>
                <a:prstGeom prst="rect">
                  <a:avLst/>
                </a:prstGeom>
                <a:noFill/>
                <a:ln w="1">
                  <a:noFill/>
                  <a:miter lim="800000"/>
                  <a:headEnd/>
                  <a:tailEnd/>
                </a:ln>
              </p:spPr>
            </p:pic>
            <p:pic>
              <p:nvPicPr>
                <p:cNvPr id="105488" name="Picture 3"/>
                <p:cNvPicPr>
                  <a:picLocks noChangeAspect="1" noChangeArrowheads="1"/>
                </p:cNvPicPr>
                <p:nvPr/>
              </p:nvPicPr>
              <p:blipFill>
                <a:blip r:embed="rId3" cstate="screen"/>
                <a:srcRect/>
                <a:stretch>
                  <a:fillRect/>
                </a:stretch>
              </p:blipFill>
              <p:spPr bwMode="auto">
                <a:xfrm>
                  <a:off x="3733" y="2928"/>
                  <a:ext cx="257" cy="812"/>
                </a:xfrm>
                <a:prstGeom prst="rect">
                  <a:avLst/>
                </a:prstGeom>
                <a:noFill/>
                <a:ln w="1">
                  <a:noFill/>
                  <a:miter lim="800000"/>
                  <a:headEnd/>
                  <a:tailEnd/>
                </a:ln>
              </p:spPr>
            </p:pic>
            <p:pic>
              <p:nvPicPr>
                <p:cNvPr id="105489" name="Picture 3"/>
                <p:cNvPicPr>
                  <a:picLocks noChangeAspect="1" noChangeArrowheads="1"/>
                </p:cNvPicPr>
                <p:nvPr/>
              </p:nvPicPr>
              <p:blipFill>
                <a:blip r:embed="rId3" cstate="screen"/>
                <a:srcRect/>
                <a:stretch>
                  <a:fillRect/>
                </a:stretch>
              </p:blipFill>
              <p:spPr bwMode="auto">
                <a:xfrm>
                  <a:off x="4291" y="2928"/>
                  <a:ext cx="257" cy="812"/>
                </a:xfrm>
                <a:prstGeom prst="rect">
                  <a:avLst/>
                </a:prstGeom>
                <a:noFill/>
                <a:ln w="1">
                  <a:noFill/>
                  <a:miter lim="800000"/>
                  <a:headEnd/>
                  <a:tailEnd/>
                </a:ln>
              </p:spPr>
            </p:pic>
            <p:pic>
              <p:nvPicPr>
                <p:cNvPr id="105490" name="Picture 3"/>
                <p:cNvPicPr>
                  <a:picLocks noChangeAspect="1" noChangeArrowheads="1"/>
                </p:cNvPicPr>
                <p:nvPr/>
              </p:nvPicPr>
              <p:blipFill>
                <a:blip r:embed="rId3" cstate="screen"/>
                <a:srcRect/>
                <a:stretch>
                  <a:fillRect/>
                </a:stretch>
              </p:blipFill>
              <p:spPr bwMode="auto">
                <a:xfrm>
                  <a:off x="4849" y="2928"/>
                  <a:ext cx="257" cy="812"/>
                </a:xfrm>
                <a:prstGeom prst="rect">
                  <a:avLst/>
                </a:prstGeom>
                <a:noFill/>
                <a:ln w="1">
                  <a:noFill/>
                  <a:miter lim="800000"/>
                  <a:headEnd/>
                  <a:tailEnd/>
                </a:ln>
              </p:spPr>
            </p:pic>
          </p:grpSp>
          <p:grpSp>
            <p:nvGrpSpPr>
              <p:cNvPr id="105492" name="Group 20"/>
              <p:cNvGrpSpPr>
                <a:grpSpLocks/>
              </p:cNvGrpSpPr>
              <p:nvPr/>
            </p:nvGrpSpPr>
            <p:grpSpPr bwMode="auto">
              <a:xfrm flipV="1">
                <a:off x="661" y="2928"/>
                <a:ext cx="4163" cy="812"/>
                <a:chOff x="943" y="2928"/>
                <a:chExt cx="4163" cy="812"/>
              </a:xfrm>
            </p:grpSpPr>
            <p:pic>
              <p:nvPicPr>
                <p:cNvPr id="105493" name="Picture 3"/>
                <p:cNvPicPr>
                  <a:picLocks noChangeAspect="1" noChangeArrowheads="1"/>
                </p:cNvPicPr>
                <p:nvPr/>
              </p:nvPicPr>
              <p:blipFill>
                <a:blip r:embed="rId3" cstate="screen"/>
                <a:srcRect/>
                <a:stretch>
                  <a:fillRect/>
                </a:stretch>
              </p:blipFill>
              <p:spPr bwMode="auto">
                <a:xfrm>
                  <a:off x="943" y="2928"/>
                  <a:ext cx="257" cy="812"/>
                </a:xfrm>
                <a:prstGeom prst="rect">
                  <a:avLst/>
                </a:prstGeom>
                <a:noFill/>
                <a:ln w="1">
                  <a:noFill/>
                  <a:miter lim="800000"/>
                  <a:headEnd/>
                  <a:tailEnd/>
                </a:ln>
              </p:spPr>
            </p:pic>
            <p:pic>
              <p:nvPicPr>
                <p:cNvPr id="105494" name="Picture 3"/>
                <p:cNvPicPr>
                  <a:picLocks noChangeAspect="1" noChangeArrowheads="1"/>
                </p:cNvPicPr>
                <p:nvPr/>
              </p:nvPicPr>
              <p:blipFill>
                <a:blip r:embed="rId3" cstate="screen"/>
                <a:srcRect/>
                <a:stretch>
                  <a:fillRect/>
                </a:stretch>
              </p:blipFill>
              <p:spPr bwMode="auto">
                <a:xfrm>
                  <a:off x="1501" y="2928"/>
                  <a:ext cx="257" cy="812"/>
                </a:xfrm>
                <a:prstGeom prst="rect">
                  <a:avLst/>
                </a:prstGeom>
                <a:noFill/>
                <a:ln w="1">
                  <a:noFill/>
                  <a:miter lim="800000"/>
                  <a:headEnd/>
                  <a:tailEnd/>
                </a:ln>
              </p:spPr>
            </p:pic>
            <p:pic>
              <p:nvPicPr>
                <p:cNvPr id="105495" name="Picture 3"/>
                <p:cNvPicPr>
                  <a:picLocks noChangeAspect="1" noChangeArrowheads="1"/>
                </p:cNvPicPr>
                <p:nvPr/>
              </p:nvPicPr>
              <p:blipFill>
                <a:blip r:embed="rId3" cstate="screen"/>
                <a:srcRect/>
                <a:stretch>
                  <a:fillRect/>
                </a:stretch>
              </p:blipFill>
              <p:spPr bwMode="auto">
                <a:xfrm>
                  <a:off x="2059" y="2928"/>
                  <a:ext cx="257" cy="812"/>
                </a:xfrm>
                <a:prstGeom prst="rect">
                  <a:avLst/>
                </a:prstGeom>
                <a:noFill/>
                <a:ln w="1">
                  <a:noFill/>
                  <a:miter lim="800000"/>
                  <a:headEnd/>
                  <a:tailEnd/>
                </a:ln>
              </p:spPr>
            </p:pic>
            <p:pic>
              <p:nvPicPr>
                <p:cNvPr id="105496" name="Picture 3"/>
                <p:cNvPicPr>
                  <a:picLocks noChangeAspect="1" noChangeArrowheads="1"/>
                </p:cNvPicPr>
                <p:nvPr/>
              </p:nvPicPr>
              <p:blipFill>
                <a:blip r:embed="rId3" cstate="screen"/>
                <a:srcRect/>
                <a:stretch>
                  <a:fillRect/>
                </a:stretch>
              </p:blipFill>
              <p:spPr bwMode="auto">
                <a:xfrm>
                  <a:off x="2617" y="2928"/>
                  <a:ext cx="257" cy="812"/>
                </a:xfrm>
                <a:prstGeom prst="rect">
                  <a:avLst/>
                </a:prstGeom>
                <a:noFill/>
                <a:ln w="1">
                  <a:noFill/>
                  <a:miter lim="800000"/>
                  <a:headEnd/>
                  <a:tailEnd/>
                </a:ln>
              </p:spPr>
            </p:pic>
            <p:pic>
              <p:nvPicPr>
                <p:cNvPr id="105497" name="Picture 3"/>
                <p:cNvPicPr>
                  <a:picLocks noChangeAspect="1" noChangeArrowheads="1"/>
                </p:cNvPicPr>
                <p:nvPr/>
              </p:nvPicPr>
              <p:blipFill>
                <a:blip r:embed="rId3" cstate="screen"/>
                <a:srcRect/>
                <a:stretch>
                  <a:fillRect/>
                </a:stretch>
              </p:blipFill>
              <p:spPr bwMode="auto">
                <a:xfrm>
                  <a:off x="3175" y="2928"/>
                  <a:ext cx="257" cy="812"/>
                </a:xfrm>
                <a:prstGeom prst="rect">
                  <a:avLst/>
                </a:prstGeom>
                <a:noFill/>
                <a:ln w="1">
                  <a:noFill/>
                  <a:miter lim="800000"/>
                  <a:headEnd/>
                  <a:tailEnd/>
                </a:ln>
              </p:spPr>
            </p:pic>
            <p:pic>
              <p:nvPicPr>
                <p:cNvPr id="105498" name="Picture 3"/>
                <p:cNvPicPr>
                  <a:picLocks noChangeAspect="1" noChangeArrowheads="1"/>
                </p:cNvPicPr>
                <p:nvPr/>
              </p:nvPicPr>
              <p:blipFill>
                <a:blip r:embed="rId3" cstate="screen"/>
                <a:srcRect/>
                <a:stretch>
                  <a:fillRect/>
                </a:stretch>
              </p:blipFill>
              <p:spPr bwMode="auto">
                <a:xfrm>
                  <a:off x="3733" y="2928"/>
                  <a:ext cx="257" cy="812"/>
                </a:xfrm>
                <a:prstGeom prst="rect">
                  <a:avLst/>
                </a:prstGeom>
                <a:noFill/>
                <a:ln w="1">
                  <a:noFill/>
                  <a:miter lim="800000"/>
                  <a:headEnd/>
                  <a:tailEnd/>
                </a:ln>
              </p:spPr>
            </p:pic>
            <p:pic>
              <p:nvPicPr>
                <p:cNvPr id="105499" name="Picture 3"/>
                <p:cNvPicPr>
                  <a:picLocks noChangeAspect="1" noChangeArrowheads="1"/>
                </p:cNvPicPr>
                <p:nvPr/>
              </p:nvPicPr>
              <p:blipFill>
                <a:blip r:embed="rId3" cstate="screen"/>
                <a:srcRect/>
                <a:stretch>
                  <a:fillRect/>
                </a:stretch>
              </p:blipFill>
              <p:spPr bwMode="auto">
                <a:xfrm>
                  <a:off x="4291" y="2928"/>
                  <a:ext cx="257" cy="812"/>
                </a:xfrm>
                <a:prstGeom prst="rect">
                  <a:avLst/>
                </a:prstGeom>
                <a:noFill/>
                <a:ln w="1">
                  <a:noFill/>
                  <a:miter lim="800000"/>
                  <a:headEnd/>
                  <a:tailEnd/>
                </a:ln>
              </p:spPr>
            </p:pic>
            <p:pic>
              <p:nvPicPr>
                <p:cNvPr id="105500" name="Picture 3"/>
                <p:cNvPicPr>
                  <a:picLocks noChangeAspect="1" noChangeArrowheads="1"/>
                </p:cNvPicPr>
                <p:nvPr/>
              </p:nvPicPr>
              <p:blipFill>
                <a:blip r:embed="rId3" cstate="screen"/>
                <a:srcRect/>
                <a:stretch>
                  <a:fillRect/>
                </a:stretch>
              </p:blipFill>
              <p:spPr bwMode="auto">
                <a:xfrm>
                  <a:off x="4849" y="2928"/>
                  <a:ext cx="257" cy="812"/>
                </a:xfrm>
                <a:prstGeom prst="rect">
                  <a:avLst/>
                </a:prstGeom>
                <a:noFill/>
                <a:ln w="1">
                  <a:noFill/>
                  <a:miter lim="800000"/>
                  <a:headEnd/>
                  <a:tailEnd/>
                </a:ln>
              </p:spPr>
            </p:pic>
          </p:grpSp>
        </p:grpSp>
        <p:pic>
          <p:nvPicPr>
            <p:cNvPr id="105483" name="Picture 3"/>
            <p:cNvPicPr>
              <a:picLocks noChangeAspect="1" noChangeArrowheads="1"/>
            </p:cNvPicPr>
            <p:nvPr/>
          </p:nvPicPr>
          <p:blipFill>
            <a:blip r:embed="rId4" cstate="screen"/>
            <a:srcRect/>
            <a:stretch>
              <a:fillRect/>
            </a:stretch>
          </p:blipFill>
          <p:spPr bwMode="auto">
            <a:xfrm>
              <a:off x="8313738" y="3076575"/>
              <a:ext cx="830262" cy="3643313"/>
            </a:xfrm>
            <a:prstGeom prst="rect">
              <a:avLst/>
            </a:prstGeom>
            <a:noFill/>
            <a:ln w="1">
              <a:noFill/>
              <a:miter lim="800000"/>
              <a:headEnd/>
              <a:tailEnd/>
            </a:ln>
          </p:spPr>
        </p:pic>
        <p:pic>
          <p:nvPicPr>
            <p:cNvPr id="105480" name="Picture 8" descr="50 Lps 2 bays-Model side"/>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105501" name="Text Box 29"/>
          <p:cNvSpPr txBox="1">
            <a:spLocks noChangeArrowheads="1"/>
          </p:cNvSpPr>
          <p:nvPr/>
        </p:nvSpPr>
        <p:spPr bwMode="auto">
          <a:xfrm>
            <a:off x="8348663" y="2767013"/>
            <a:ext cx="795337" cy="336550"/>
          </a:xfrm>
          <a:prstGeom prst="rect">
            <a:avLst/>
          </a:prstGeom>
          <a:noFill/>
          <a:ln w="12700">
            <a:noFill/>
            <a:miter lim="800000"/>
            <a:headEnd type="none" w="lg" len="med"/>
            <a:tailEnd type="none" w="lg" len="med"/>
          </a:ln>
          <a:effectLst/>
        </p:spPr>
        <p:txBody>
          <a:bodyPr wrap="none">
            <a:spAutoFit/>
          </a:bodyPr>
          <a:lstStyle/>
          <a:p>
            <a:r>
              <a:rPr lang="en-US" sz="1600"/>
              <a:t>mW/kg</a:t>
            </a:r>
          </a:p>
        </p:txBody>
      </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228600"/>
            <a:ext cx="7825155" cy="1143000"/>
          </a:xfrm>
          <a:effectLst/>
        </p:spPr>
        <p:txBody>
          <a:bodyPr/>
          <a:lstStyle/>
          <a:p>
            <a:r>
              <a:rPr lang="es-GT" sz="4000" dirty="0" err="1"/>
              <a:t>Extracting</a:t>
            </a:r>
            <a:r>
              <a:rPr lang="es-GT" sz="4000" dirty="0"/>
              <a:t> </a:t>
            </a:r>
            <a:r>
              <a:rPr lang="en-US" sz="4000" dirty="0">
                <a:latin typeface="Symbol" pitchFamily="18" charset="2"/>
              </a:rPr>
              <a:t>e</a:t>
            </a:r>
            <a:r>
              <a:rPr lang="es-GT" sz="4000" dirty="0"/>
              <a:t> </a:t>
            </a:r>
            <a:r>
              <a:rPr lang="es-GT" sz="4000" dirty="0" err="1"/>
              <a:t>from</a:t>
            </a:r>
            <a:r>
              <a:rPr lang="es-GT" sz="4000" dirty="0"/>
              <a:t> </a:t>
            </a:r>
            <a:r>
              <a:rPr lang="en-US" sz="4000" dirty="0"/>
              <a:t>Velocity Gradient Design Guideline</a:t>
            </a:r>
            <a:r>
              <a:rPr lang="es-GT" sz="4000" dirty="0"/>
              <a:t>?</a:t>
            </a:r>
            <a:endParaRPr lang="en-US" sz="4000" dirty="0"/>
          </a:p>
        </p:txBody>
      </p:sp>
      <p:sp>
        <p:nvSpPr>
          <p:cNvPr id="126979" name="Rectangle 3"/>
          <p:cNvSpPr>
            <a:spLocks noGrp="1" noChangeArrowheads="1"/>
          </p:cNvSpPr>
          <p:nvPr>
            <p:ph idx="1"/>
          </p:nvPr>
        </p:nvSpPr>
        <p:spPr/>
        <p:txBody>
          <a:bodyPr/>
          <a:lstStyle/>
          <a:p>
            <a:r>
              <a:rPr lang="en-US" dirty="0"/>
              <a:t>The value of the velocity gradient that was used previously for flocculator design had a range of 20 – 200 s</a:t>
            </a:r>
            <a:r>
              <a:rPr lang="en-US" baseline="30000" dirty="0"/>
              <a:t>-1</a:t>
            </a:r>
            <a:endParaRPr lang="en-US" dirty="0"/>
          </a:p>
          <a:p>
            <a:r>
              <a:rPr lang="en-US" dirty="0"/>
              <a:t>The equivalent range for </a:t>
            </a:r>
            <a:r>
              <a:rPr lang="en-US" dirty="0">
                <a:latin typeface="Symbol" pitchFamily="18" charset="2"/>
              </a:rPr>
              <a:t>e</a:t>
            </a:r>
            <a:r>
              <a:rPr lang="en-US" dirty="0"/>
              <a:t> is 0.4 – 40 </a:t>
            </a:r>
            <a:r>
              <a:rPr lang="en-US" dirty="0" err="1"/>
              <a:t>mW</a:t>
            </a:r>
            <a:r>
              <a:rPr lang="en-US" dirty="0"/>
              <a:t>/kg</a:t>
            </a:r>
            <a:endParaRPr lang="en-US" baseline="30000" dirty="0"/>
          </a:p>
        </p:txBody>
      </p:sp>
      <p:sp>
        <p:nvSpPr>
          <p:cNvPr id="126982" name="Text Box 6"/>
          <p:cNvSpPr txBox="1">
            <a:spLocks noChangeArrowheads="1"/>
          </p:cNvSpPr>
          <p:nvPr/>
        </p:nvSpPr>
        <p:spPr bwMode="auto">
          <a:xfrm>
            <a:off x="3439733" y="4962438"/>
            <a:ext cx="2223686" cy="400110"/>
          </a:xfrm>
          <a:prstGeom prst="rect">
            <a:avLst/>
          </a:prstGeom>
          <a:noFill/>
          <a:ln w="12700">
            <a:noFill/>
            <a:miter lim="800000"/>
            <a:headEnd type="none" w="lg" len="med"/>
            <a:tailEnd type="none" w="lg" len="med"/>
          </a:ln>
          <a:effectLst/>
        </p:spPr>
        <p:txBody>
          <a:bodyPr wrap="none">
            <a:spAutoFit/>
          </a:bodyPr>
          <a:lstStyle/>
          <a:p>
            <a:r>
              <a:rPr lang="en-US" sz="2000" dirty="0"/>
              <a:t>Kinematic viscosity</a:t>
            </a:r>
          </a:p>
        </p:txBody>
      </p:sp>
      <p:sp>
        <p:nvSpPr>
          <p:cNvPr id="126983" name="Text Box 7"/>
          <p:cNvSpPr txBox="1">
            <a:spLocks noChangeArrowheads="1"/>
          </p:cNvSpPr>
          <p:nvPr/>
        </p:nvSpPr>
        <p:spPr bwMode="auto">
          <a:xfrm>
            <a:off x="2717694" y="5929976"/>
            <a:ext cx="1940403" cy="400110"/>
          </a:xfrm>
          <a:prstGeom prst="rect">
            <a:avLst/>
          </a:prstGeom>
          <a:noFill/>
          <a:ln w="12700">
            <a:noFill/>
            <a:miter lim="800000"/>
            <a:headEnd type="none" w="lg" len="med"/>
            <a:tailEnd type="none" w="lg" len="med"/>
          </a:ln>
          <a:effectLst/>
        </p:spPr>
        <p:txBody>
          <a:bodyPr wrap="none">
            <a:spAutoFit/>
          </a:bodyPr>
          <a:lstStyle/>
          <a:p>
            <a:r>
              <a:rPr lang="en-US" sz="2000" dirty="0"/>
              <a:t>Velocity gradient</a:t>
            </a:r>
          </a:p>
        </p:txBody>
      </p:sp>
      <p:sp>
        <p:nvSpPr>
          <p:cNvPr id="126986" name="Line 10"/>
          <p:cNvSpPr>
            <a:spLocks noChangeShapeType="1"/>
          </p:cNvSpPr>
          <p:nvPr/>
        </p:nvSpPr>
        <p:spPr bwMode="auto">
          <a:xfrm flipH="1" flipV="1">
            <a:off x="2840320" y="5548225"/>
            <a:ext cx="43557" cy="40011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26987" name="Line 11"/>
          <p:cNvSpPr>
            <a:spLocks noChangeShapeType="1"/>
          </p:cNvSpPr>
          <p:nvPr/>
        </p:nvSpPr>
        <p:spPr bwMode="auto">
          <a:xfrm flipH="1">
            <a:off x="3227008" y="5205325"/>
            <a:ext cx="304800" cy="142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992C27EF-4660-4FBB-BD11-22C4E948FA2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71218" y="5225291"/>
            <a:ext cx="892952" cy="230095"/>
          </a:xfrm>
          <a:prstGeom prst="rect">
            <a:avLst/>
          </a:prstGeom>
        </p:spPr>
      </p:pic>
      <p:pic>
        <p:nvPicPr>
          <p:cNvPr id="7" name="Picture 6">
            <a:extLst>
              <a:ext uri="{FF2B5EF4-FFF2-40B4-BE49-F238E27FC236}">
                <a16:creationId xmlns:a16="http://schemas.microsoft.com/office/drawing/2014/main" id="{88B50779-8C79-4362-A4C1-2CB458476E9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441034" y="4920233"/>
            <a:ext cx="1141333" cy="167619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15756" cy="1143000"/>
          </a:xfrm>
          <a:effectLst/>
        </p:spPr>
        <p:txBody>
          <a:bodyPr/>
          <a:lstStyle/>
          <a:p>
            <a:r>
              <a:rPr lang="en-US" dirty="0"/>
              <a:t>Extracting </a:t>
            </a:r>
            <a:r>
              <a:rPr lang="en-US" dirty="0" err="1">
                <a:latin typeface="Symbol" pitchFamily="18" charset="2"/>
              </a:rPr>
              <a:t>e</a:t>
            </a:r>
            <a:r>
              <a:rPr lang="en-US" baseline="-25000" dirty="0" err="1">
                <a:latin typeface="+mn-lt"/>
              </a:rPr>
              <a:t>Max</a:t>
            </a:r>
            <a:r>
              <a:rPr lang="en-US" dirty="0"/>
              <a:t> from Fluid Velocity Design Guidelines?</a:t>
            </a:r>
          </a:p>
        </p:txBody>
      </p:sp>
      <p:sp>
        <p:nvSpPr>
          <p:cNvPr id="3" name="Content Placeholder 2"/>
          <p:cNvSpPr>
            <a:spLocks noGrp="1"/>
          </p:cNvSpPr>
          <p:nvPr>
            <p:ph idx="1"/>
          </p:nvPr>
        </p:nvSpPr>
        <p:spPr/>
        <p:txBody>
          <a:bodyPr/>
          <a:lstStyle/>
          <a:p>
            <a:r>
              <a:rPr lang="en-US" sz="4000" dirty="0"/>
              <a:t>Traditional guidelines for velocity are between 0.1 and 0.3 m/s. </a:t>
            </a:r>
          </a:p>
          <a:p>
            <a:r>
              <a:rPr lang="en-US" sz="4000" dirty="0"/>
              <a:t>Equivalent to        of 0.5 to 15 </a:t>
            </a:r>
            <a:r>
              <a:rPr lang="en-US" sz="4000" dirty="0" err="1"/>
              <a:t>mW</a:t>
            </a:r>
            <a:r>
              <a:rPr lang="en-US" sz="4000" dirty="0"/>
              <a:t>/kg</a:t>
            </a:r>
          </a:p>
        </p:txBody>
      </p:sp>
      <p:graphicFrame>
        <p:nvGraphicFramePr>
          <p:cNvPr id="7" name="Object 3"/>
          <p:cNvGraphicFramePr>
            <a:graphicFrameLocks noChangeAspect="1"/>
          </p:cNvGraphicFramePr>
          <p:nvPr>
            <p:extLst>
              <p:ext uri="{D42A27DB-BD31-4B8C-83A1-F6EECF244321}">
                <p14:modId xmlns:p14="http://schemas.microsoft.com/office/powerpoint/2010/main" val="2377156441"/>
              </p:ext>
            </p:extLst>
          </p:nvPr>
        </p:nvGraphicFramePr>
        <p:xfrm>
          <a:off x="4003675" y="3124200"/>
          <a:ext cx="284163" cy="330200"/>
        </p:xfrm>
        <a:graphic>
          <a:graphicData uri="http://schemas.openxmlformats.org/presentationml/2006/ole">
            <mc:AlternateContent xmlns:mc="http://schemas.openxmlformats.org/markup-compatibility/2006">
              <mc:Choice xmlns:v="urn:schemas-microsoft-com:vml" Requires="v">
                <p:oleObj spid="_x0000_s915051" name="Equation" r:id="rId5" imgW="228600" imgH="266400" progId="Equation.DSMT4">
                  <p:embed/>
                </p:oleObj>
              </mc:Choice>
              <mc:Fallback>
                <p:oleObj name="Equation" r:id="rId5" imgW="228600" imgH="266400" progId="Equation.DSMT4">
                  <p:embed/>
                  <p:pic>
                    <p:nvPicPr>
                      <p:cNvPr id="0" name="Picture 5"/>
                      <p:cNvPicPr>
                        <a:picLocks noChangeAspect="1" noChangeArrowheads="1"/>
                      </p:cNvPicPr>
                      <p:nvPr/>
                    </p:nvPicPr>
                    <p:blipFill>
                      <a:blip r:embed="rId6"/>
                      <a:srcRect/>
                      <a:stretch>
                        <a:fillRect/>
                      </a:stretch>
                    </p:blipFill>
                    <p:spPr bwMode="auto">
                      <a:xfrm>
                        <a:off x="4003675" y="3124200"/>
                        <a:ext cx="284163" cy="33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a:extLst>
              <a:ext uri="{FF2B5EF4-FFF2-40B4-BE49-F238E27FC236}">
                <a16:creationId xmlns:a16="http://schemas.microsoft.com/office/drawing/2014/main" id="{71DA1AA5-9931-4613-9AB0-7835179C8F2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996788" y="4699543"/>
            <a:ext cx="1225143" cy="557714"/>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15276958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7" name="Rectangle 7"/>
          <p:cNvSpPr>
            <a:spLocks noGrp="1" noChangeArrowheads="1"/>
          </p:cNvSpPr>
          <p:nvPr>
            <p:ph type="title"/>
          </p:nvPr>
        </p:nvSpPr>
        <p:spPr/>
        <p:txBody>
          <a:bodyPr/>
          <a:lstStyle/>
          <a:p>
            <a:r>
              <a:rPr lang="en-US"/>
              <a:t>Design Considerations</a:t>
            </a:r>
            <a:endParaRPr lang="en-US" dirty="0"/>
          </a:p>
        </p:txBody>
      </p:sp>
      <p:sp>
        <p:nvSpPr>
          <p:cNvPr id="122888" name="Rectangle 8"/>
          <p:cNvSpPr>
            <a:spLocks noGrp="1" noChangeArrowheads="1"/>
          </p:cNvSpPr>
          <p:nvPr>
            <p:ph idx="1"/>
          </p:nvPr>
        </p:nvSpPr>
        <p:spPr>
          <a:xfrm>
            <a:off x="457200" y="1600200"/>
            <a:ext cx="5302624" cy="4525963"/>
          </a:xfrm>
        </p:spPr>
        <p:txBody>
          <a:bodyPr/>
          <a:lstStyle/>
          <a:p>
            <a:r>
              <a:rPr lang="en-US" dirty="0"/>
              <a:t>Design is dominated by material size and constructability</a:t>
            </a:r>
          </a:p>
          <a:p>
            <a:r>
              <a:rPr lang="en-US" dirty="0"/>
              <a:t>Channels must be wide enough to be constructible (45 cm)</a:t>
            </a:r>
          </a:p>
          <a:p>
            <a:r>
              <a:rPr lang="en-US" dirty="0"/>
              <a:t>The material used for flexible plastic baffles is expensive and waste should be minimized </a:t>
            </a:r>
          </a:p>
        </p:txBody>
      </p:sp>
      <p:pic>
        <p:nvPicPr>
          <p:cNvPr id="827393" name="Picture 1"/>
          <p:cNvPicPr>
            <a:picLocks noChangeAspect="1" noChangeArrowheads="1"/>
          </p:cNvPicPr>
          <p:nvPr/>
        </p:nvPicPr>
        <p:blipFill>
          <a:blip r:embed="rId3" cstate="print"/>
          <a:srcRect/>
          <a:stretch>
            <a:fillRect/>
          </a:stretch>
        </p:blipFill>
        <p:spPr bwMode="auto">
          <a:xfrm>
            <a:off x="5759824" y="4319868"/>
            <a:ext cx="3384176" cy="2538132"/>
          </a:xfrm>
          <a:prstGeom prst="rect">
            <a:avLst/>
          </a:prstGeom>
          <a:noFill/>
          <a:ln w="9525">
            <a:noFill/>
            <a:miter lim="800000"/>
            <a:headEnd/>
            <a:tailEnd/>
          </a:ln>
        </p:spPr>
      </p:pic>
      <p:pic>
        <p:nvPicPr>
          <p:cNvPr id="8" name="Picture 15"/>
          <p:cNvPicPr>
            <a:picLocks noChangeAspect="1" noChangeArrowheads="1"/>
          </p:cNvPicPr>
          <p:nvPr/>
        </p:nvPicPr>
        <p:blipFill>
          <a:blip r:embed="rId4" cstate="print"/>
          <a:srcRect r="46912" b="59525"/>
          <a:stretch>
            <a:fillRect/>
          </a:stretch>
        </p:blipFill>
        <p:spPr bwMode="auto">
          <a:xfrm>
            <a:off x="5741894" y="2104464"/>
            <a:ext cx="3402106" cy="1459006"/>
          </a:xfrm>
          <a:prstGeom prst="rect">
            <a:avLst/>
          </a:prstGeom>
          <a:noFill/>
          <a:ln w="9525">
            <a:noFill/>
            <a:miter lim="800000"/>
            <a:headEnd/>
            <a:tailEnd/>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Vertical vs. Horizontal Flow</a:t>
            </a:r>
          </a:p>
        </p:txBody>
      </p:sp>
      <p:sp>
        <p:nvSpPr>
          <p:cNvPr id="3" name="Content Placeholder 2"/>
          <p:cNvSpPr>
            <a:spLocks noGrp="1"/>
          </p:cNvSpPr>
          <p:nvPr>
            <p:ph idx="1"/>
          </p:nvPr>
        </p:nvSpPr>
        <p:spPr>
          <a:xfrm>
            <a:off x="71250" y="1981200"/>
            <a:ext cx="5835535" cy="4114800"/>
          </a:xfrm>
        </p:spPr>
        <p:txBody>
          <a:bodyPr/>
          <a:lstStyle/>
          <a:p>
            <a:r>
              <a:rPr lang="en-US" sz="2800" dirty="0"/>
              <a:t>For small plants…</a:t>
            </a:r>
          </a:p>
          <a:p>
            <a:pPr lvl="1"/>
            <a:r>
              <a:rPr lang="en-US" sz="2400" dirty="0"/>
              <a:t>Horizontal flow flocculators are shallow and thus need to be elevated so the water level in the flocculator matches the sedimentation tank</a:t>
            </a:r>
          </a:p>
          <a:p>
            <a:pPr lvl="1"/>
            <a:r>
              <a:rPr lang="en-US" sz="2400" dirty="0"/>
              <a:t>Vertical flow flocculators take up less space (smaller footprint) because they are deeper</a:t>
            </a:r>
          </a:p>
        </p:txBody>
      </p:sp>
      <p:pic>
        <p:nvPicPr>
          <p:cNvPr id="557057" name="Picture 1" descr="C:\Documents and Settings\mw24\Desktop\Hn Water Supply\La 34 (211).jpg"/>
          <p:cNvPicPr>
            <a:picLocks noChangeAspect="1" noChangeArrowheads="1"/>
          </p:cNvPicPr>
          <p:nvPr/>
        </p:nvPicPr>
        <p:blipFill>
          <a:blip r:embed="rId3" cstate="print"/>
          <a:srcRect/>
          <a:stretch>
            <a:fillRect/>
          </a:stretch>
        </p:blipFill>
        <p:spPr bwMode="auto">
          <a:xfrm>
            <a:off x="6108004" y="1819101"/>
            <a:ext cx="2628671" cy="1971503"/>
          </a:xfrm>
          <a:prstGeom prst="rect">
            <a:avLst/>
          </a:prstGeom>
          <a:noFill/>
        </p:spPr>
      </p:pic>
      <p:pic>
        <p:nvPicPr>
          <p:cNvPr id="5" name="Picture 2"/>
          <p:cNvPicPr>
            <a:picLocks noChangeAspect="1" noChangeArrowheads="1"/>
          </p:cNvPicPr>
          <p:nvPr/>
        </p:nvPicPr>
        <p:blipFill>
          <a:blip r:embed="rId4" cstate="screen"/>
          <a:srcRect/>
          <a:stretch>
            <a:fillRect/>
          </a:stretch>
        </p:blipFill>
        <p:spPr bwMode="auto">
          <a:xfrm>
            <a:off x="5700774" y="3967352"/>
            <a:ext cx="3243583" cy="1045223"/>
          </a:xfrm>
          <a:prstGeom prst="rect">
            <a:avLst/>
          </a:prstGeom>
          <a:noFill/>
          <a:ln w="9525">
            <a:noFill/>
            <a:miter lim="800000"/>
            <a:headEnd/>
            <a:tailEnd/>
          </a:ln>
        </p:spPr>
      </p:pic>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7" name="Content Placeholder 2"/>
          <p:cNvSpPr txBox="1">
            <a:spLocks/>
          </p:cNvSpPr>
          <p:nvPr/>
        </p:nvSpPr>
        <p:spPr bwMode="auto">
          <a:xfrm>
            <a:off x="71250" y="5185559"/>
            <a:ext cx="8633361" cy="1428997"/>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800" b="0" i="0" u="none" strike="noStrike" kern="0" cap="none" spc="0" normalizeH="0" baseline="0" noProof="0" dirty="0">
                <a:ln>
                  <a:noFill/>
                </a:ln>
                <a:solidFill>
                  <a:schemeClr val="tx1"/>
                </a:solidFill>
                <a:effectLst/>
                <a:uLnTx/>
                <a:uFillTx/>
                <a:latin typeface="+mn-lt"/>
                <a:ea typeface="+mn-ea"/>
                <a:cs typeface="+mn-cs"/>
              </a:rPr>
              <a:t>For large plants…</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rPr>
              <a:t>Horizontal flow can be made as deep as the sedimentation tank and are preferred because they are easier to drain</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Vertical vs. Horizontal Revisited</a:t>
            </a:r>
          </a:p>
        </p:txBody>
      </p:sp>
      <p:sp>
        <p:nvSpPr>
          <p:cNvPr id="3" name="Content Placeholder 2"/>
          <p:cNvSpPr>
            <a:spLocks noGrp="1"/>
          </p:cNvSpPr>
          <p:nvPr>
            <p:ph idx="1"/>
          </p:nvPr>
        </p:nvSpPr>
        <p:spPr/>
        <p:txBody>
          <a:bodyPr/>
          <a:lstStyle/>
          <a:p>
            <a:r>
              <a:rPr lang="en-US" dirty="0"/>
              <a:t>Vertical flow flocculators are somewhat difficult to drain and clean</a:t>
            </a:r>
          </a:p>
          <a:p>
            <a:r>
              <a:rPr lang="en-US" dirty="0"/>
              <a:t>For large flows, vertical flow flocculators have channels that are wider than they are deep</a:t>
            </a:r>
          </a:p>
          <a:p>
            <a:r>
              <a:rPr lang="en-US" dirty="0"/>
              <a:t>Why not switch to horizontal flow flocculators for large flows?</a:t>
            </a:r>
          </a:p>
          <a:p>
            <a:r>
              <a:rPr lang="en-US" dirty="0"/>
              <a:t>Why not use horizontal flow for all flows?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Horizontal flow for all flows?</a:t>
            </a:r>
            <a:endParaRPr lang="es-GT" dirty="0"/>
          </a:p>
        </p:txBody>
      </p:sp>
      <p:pic>
        <p:nvPicPr>
          <p:cNvPr id="5" name="Picture 4" descr="5 Lps horizontal-Model top view.png"/>
          <p:cNvPicPr>
            <a:picLocks noChangeAspect="1"/>
          </p:cNvPicPr>
          <p:nvPr/>
        </p:nvPicPr>
        <p:blipFill>
          <a:blip r:embed="rId2" cstate="print">
            <a:clrChange>
              <a:clrFrom>
                <a:srgbClr val="FFFFFF"/>
              </a:clrFrom>
              <a:clrTo>
                <a:srgbClr val="FFFFFF">
                  <a:alpha val="0"/>
                </a:srgbClr>
              </a:clrTo>
            </a:clrChange>
            <a:lum bright="-40000"/>
          </a:blip>
          <a:srcRect t="47429" r="38832" b="43238"/>
          <a:stretch>
            <a:fillRect/>
          </a:stretch>
        </p:blipFill>
        <p:spPr>
          <a:xfrm rot="10800000">
            <a:off x="516341" y="1985553"/>
            <a:ext cx="8147651" cy="1619795"/>
          </a:xfrm>
          <a:prstGeom prst="rect">
            <a:avLst/>
          </a:prstGeom>
        </p:spPr>
      </p:pic>
      <p:sp>
        <p:nvSpPr>
          <p:cNvPr id="6" name="TextBox 5"/>
          <p:cNvSpPr txBox="1"/>
          <p:nvPr/>
        </p:nvSpPr>
        <p:spPr>
          <a:xfrm>
            <a:off x="538696" y="3965455"/>
            <a:ext cx="5793574" cy="523220"/>
          </a:xfrm>
          <a:prstGeom prst="rect">
            <a:avLst/>
          </a:prstGeom>
          <a:noFill/>
        </p:spPr>
        <p:txBody>
          <a:bodyPr wrap="none" rtlCol="0">
            <a:spAutoFit/>
          </a:bodyPr>
          <a:lstStyle/>
          <a:p>
            <a:r>
              <a:rPr lang="en-US" dirty="0"/>
              <a:t>5 </a:t>
            </a:r>
            <a:r>
              <a:rPr lang="en-US" dirty="0" err="1"/>
              <a:t>Lps</a:t>
            </a:r>
            <a:r>
              <a:rPr lang="en-US" dirty="0"/>
              <a:t> plant with horizontal flocculator</a:t>
            </a:r>
          </a:p>
        </p:txBody>
      </p:sp>
      <p:sp>
        <p:nvSpPr>
          <p:cNvPr id="7" name="TextBox 6"/>
          <p:cNvSpPr txBox="1"/>
          <p:nvPr/>
        </p:nvSpPr>
        <p:spPr>
          <a:xfrm>
            <a:off x="655094" y="5063319"/>
            <a:ext cx="7874758" cy="954107"/>
          </a:xfrm>
          <a:prstGeom prst="rect">
            <a:avLst/>
          </a:prstGeom>
          <a:noFill/>
        </p:spPr>
        <p:txBody>
          <a:bodyPr wrap="square" rtlCol="0">
            <a:spAutoFit/>
          </a:bodyPr>
          <a:lstStyle/>
          <a:p>
            <a:r>
              <a:rPr lang="en-US" dirty="0"/>
              <a:t>This is a bad alternative because concrete slab floor, roof, walls, and land are all expensive!!!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Horizontal Flow Flocculator</a:t>
            </a:r>
          </a:p>
        </p:txBody>
      </p:sp>
      <p:sp>
        <p:nvSpPr>
          <p:cNvPr id="3" name="Content Placeholder 2"/>
          <p:cNvSpPr>
            <a:spLocks noGrp="1"/>
          </p:cNvSpPr>
          <p:nvPr>
            <p:ph idx="1"/>
          </p:nvPr>
        </p:nvSpPr>
        <p:spPr/>
        <p:txBody>
          <a:bodyPr/>
          <a:lstStyle/>
          <a:p>
            <a:r>
              <a:rPr lang="en-US" dirty="0"/>
              <a:t>Depth of the water is known (W)</a:t>
            </a:r>
          </a:p>
          <a:p>
            <a:r>
              <a:rPr lang="en-US" dirty="0"/>
              <a:t>Width of the channel is H (unknown)</a:t>
            </a:r>
          </a:p>
          <a:p>
            <a:r>
              <a:rPr lang="en-US" dirty="0"/>
              <a:t>Use H/S of 3 as a constraint</a:t>
            </a:r>
          </a:p>
          <a:p>
            <a:r>
              <a:rPr lang="en-US" dirty="0"/>
              <a:t>Solve for S and then finally solve for H</a:t>
            </a:r>
          </a:p>
          <a:p>
            <a:endParaRPr lang="en-US" dirty="0"/>
          </a:p>
        </p:txBody>
      </p:sp>
      <p:sp>
        <p:nvSpPr>
          <p:cNvPr id="7" name="TextBox 6"/>
          <p:cNvSpPr txBox="1"/>
          <p:nvPr/>
        </p:nvSpPr>
        <p:spPr>
          <a:xfrm>
            <a:off x="2844944" y="4983967"/>
            <a:ext cx="2141994" cy="954107"/>
          </a:xfrm>
          <a:prstGeom prst="rect">
            <a:avLst/>
          </a:prstGeom>
          <a:noFill/>
        </p:spPr>
        <p:txBody>
          <a:bodyPr wrap="square" rtlCol="0">
            <a:spAutoFit/>
          </a:bodyPr>
          <a:lstStyle/>
          <a:p>
            <a:r>
              <a:rPr lang="en-US" dirty="0"/>
              <a:t>Eliminate H with H/S</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CA4D4E2A-139E-48FB-A456-3F361CE2A3B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00928" y="5112831"/>
            <a:ext cx="1997714" cy="696381"/>
          </a:xfrm>
          <a:prstGeom prst="rect">
            <a:avLst/>
          </a:prstGeom>
        </p:spPr>
      </p:pic>
      <p:pic>
        <p:nvPicPr>
          <p:cNvPr id="10" name="Picture 9">
            <a:extLst>
              <a:ext uri="{FF2B5EF4-FFF2-40B4-BE49-F238E27FC236}">
                <a16:creationId xmlns:a16="http://schemas.microsoft.com/office/drawing/2014/main" id="{590B8A96-C498-4342-ABB1-FE5C406B84A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986938" y="5064931"/>
            <a:ext cx="4046164" cy="806699"/>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Minimum Flow rate for Horizontal Flocculators given H?</a:t>
            </a:r>
          </a:p>
        </p:txBody>
      </p:sp>
      <p:sp>
        <p:nvSpPr>
          <p:cNvPr id="3" name="Content Placeholder 2"/>
          <p:cNvSpPr>
            <a:spLocks noGrp="1"/>
          </p:cNvSpPr>
          <p:nvPr>
            <p:ph idx="1"/>
          </p:nvPr>
        </p:nvSpPr>
        <p:spPr/>
        <p:txBody>
          <a:bodyPr/>
          <a:lstStyle/>
          <a:p>
            <a:r>
              <a:rPr lang="en-US" sz="2800" dirty="0"/>
              <a:t>The construction constraint requires that baffles be at least 45 cm (we will use 60 cm) apart (S).</a:t>
            </a:r>
          </a:p>
          <a:p>
            <a:r>
              <a:rPr lang="en-US" sz="2800" dirty="0"/>
              <a:t>The depth of water is W</a:t>
            </a:r>
          </a:p>
          <a:p>
            <a:r>
              <a:rPr lang="en-US" sz="2800" dirty="0"/>
              <a:t>Use an H/S of 3 and calculate H</a:t>
            </a:r>
          </a:p>
          <a:p>
            <a:r>
              <a:rPr lang="en-US" sz="2800" dirty="0"/>
              <a:t>Solve for Q</a:t>
            </a:r>
          </a:p>
        </p:txBody>
      </p:sp>
      <p:cxnSp>
        <p:nvCxnSpPr>
          <p:cNvPr id="7" name="Straight Arrow Connector 6"/>
          <p:cNvCxnSpPr>
            <a:cxnSpLocks/>
          </p:cNvCxnSpPr>
          <p:nvPr/>
        </p:nvCxnSpPr>
        <p:spPr bwMode="auto">
          <a:xfrm>
            <a:off x="2813538" y="3526971"/>
            <a:ext cx="3808326" cy="1495566"/>
          </a:xfrm>
          <a:prstGeom prst="straightConnector1">
            <a:avLst/>
          </a:prstGeom>
          <a:noFill/>
          <a:ln w="12700" cap="flat" cmpd="sng" algn="ctr">
            <a:solidFill>
              <a:schemeClr val="bg2"/>
            </a:solidFill>
            <a:prstDash val="solid"/>
            <a:round/>
            <a:headEnd type="none" w="lg" len="med"/>
            <a:tailEnd type="arrow"/>
          </a:ln>
          <a:effectLst/>
        </p:spPr>
      </p:cxn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18237DE-C1D0-4D74-978B-385B5A754A9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94304" y="5022537"/>
            <a:ext cx="2842426" cy="861970"/>
          </a:xfrm>
          <a:prstGeom prst="rect">
            <a:avLst/>
          </a:prstGeom>
        </p:spPr>
      </p:pic>
      <p:pic>
        <p:nvPicPr>
          <p:cNvPr id="9" name="Picture 8">
            <a:extLst>
              <a:ext uri="{FF2B5EF4-FFF2-40B4-BE49-F238E27FC236}">
                <a16:creationId xmlns:a16="http://schemas.microsoft.com/office/drawing/2014/main" id="{5781A6D0-009D-4198-BCA8-A29D9365132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90830" y="5022537"/>
            <a:ext cx="3191364" cy="86197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Minimum Flow rate for Horizontal Flocculators?</a:t>
            </a:r>
          </a:p>
        </p:txBody>
      </p:sp>
      <p:sp>
        <p:nvSpPr>
          <p:cNvPr id="3" name="Content Placeholder 2"/>
          <p:cNvSpPr>
            <a:spLocks noGrp="1"/>
          </p:cNvSpPr>
          <p:nvPr>
            <p:ph idx="1"/>
          </p:nvPr>
        </p:nvSpPr>
        <p:spPr>
          <a:xfrm>
            <a:off x="219456" y="1859280"/>
            <a:ext cx="5967588" cy="4114800"/>
          </a:xfrm>
        </p:spPr>
        <p:txBody>
          <a:bodyPr/>
          <a:lstStyle/>
          <a:p>
            <a:r>
              <a:rPr lang="en-US" sz="2800" dirty="0"/>
              <a:t>The minimum flow rate for a 2 m deep tank is about 250 L/s</a:t>
            </a:r>
          </a:p>
          <a:p>
            <a:r>
              <a:rPr lang="en-US" sz="2800" dirty="0"/>
              <a:t>If we build shallower flocculators then we could design horizontal flocculators for lower flow rates (perhaps as low as 50 L/s), but this would increase plant size</a:t>
            </a:r>
          </a:p>
          <a:p>
            <a:r>
              <a:rPr lang="en-US" sz="2800" dirty="0"/>
              <a:t>Water surface elevations (</a:t>
            </a:r>
            <a:r>
              <a:rPr lang="en-US" sz="2800" dirty="0" err="1"/>
              <a:t>sed</a:t>
            </a:r>
            <a:r>
              <a:rPr lang="en-US" sz="2800" dirty="0"/>
              <a:t> and floc) must match!</a:t>
            </a:r>
          </a:p>
          <a:p>
            <a:r>
              <a:rPr lang="en-US" sz="2800" dirty="0"/>
              <a:t>So… don’t expect to see any AguaClara horizontal flocculators</a:t>
            </a:r>
          </a:p>
        </p:txBody>
      </p:sp>
      <p:graphicFrame>
        <p:nvGraphicFramePr>
          <p:cNvPr id="419843" name="Object 3"/>
          <p:cNvGraphicFramePr>
            <a:graphicFrameLocks noChangeAspect="1"/>
          </p:cNvGraphicFramePr>
          <p:nvPr>
            <p:extLst>
              <p:ext uri="{D42A27DB-BD31-4B8C-83A1-F6EECF244321}">
                <p14:modId xmlns:p14="http://schemas.microsoft.com/office/powerpoint/2010/main" val="2990623054"/>
              </p:ext>
            </p:extLst>
          </p:nvPr>
        </p:nvGraphicFramePr>
        <p:xfrm>
          <a:off x="6043613" y="1781753"/>
          <a:ext cx="3100387" cy="3016250"/>
        </p:xfrm>
        <a:graphic>
          <a:graphicData uri="http://schemas.openxmlformats.org/presentationml/2006/ole">
            <mc:AlternateContent xmlns:mc="http://schemas.openxmlformats.org/markup-compatibility/2006">
              <mc:Choice xmlns:v="urn:schemas-microsoft-com:vml" Requires="v">
                <p:oleObj spid="_x0000_s420275" name="Mathcad" r:id="rId4" imgW="2943360" imgH="2933640" progId="Mathcad">
                  <p:embed/>
                </p:oleObj>
              </mc:Choice>
              <mc:Fallback>
                <p:oleObj name="Mathcad" r:id="rId4" imgW="2943360" imgH="2933640" progId="Mathcad">
                  <p:embed/>
                  <p:pic>
                    <p:nvPicPr>
                      <p:cNvPr id="0" name="Picture 3"/>
                      <p:cNvPicPr>
                        <a:picLocks noChangeAspect="1" noChangeArrowheads="1"/>
                      </p:cNvPicPr>
                      <p:nvPr/>
                    </p:nvPicPr>
                    <p:blipFill>
                      <a:blip r:embed="rId5"/>
                      <a:srcRect/>
                      <a:stretch>
                        <a:fillRect/>
                      </a:stretch>
                    </p:blipFill>
                    <p:spPr bwMode="auto">
                      <a:xfrm>
                        <a:off x="6043613" y="1781753"/>
                        <a:ext cx="3100387"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C936AEC6-1BAC-4F9D-8C32-D11C5D3028D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02449" y="5261687"/>
            <a:ext cx="2822095" cy="696381"/>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effectLst/>
        </p:spPr>
        <p:txBody>
          <a:bodyPr/>
          <a:lstStyle/>
          <a:p>
            <a:r>
              <a:rPr lang="en-US" dirty="0"/>
              <a:t>And More Details</a:t>
            </a:r>
          </a:p>
        </p:txBody>
      </p:sp>
      <p:sp>
        <p:nvSpPr>
          <p:cNvPr id="141315" name="Rectangle 3"/>
          <p:cNvSpPr>
            <a:spLocks noGrp="1" noChangeArrowheads="1"/>
          </p:cNvSpPr>
          <p:nvPr>
            <p:ph idx="1"/>
          </p:nvPr>
        </p:nvSpPr>
        <p:spPr>
          <a:xfrm>
            <a:off x="637032" y="1822704"/>
            <a:ext cx="5251704" cy="4114800"/>
          </a:xfrm>
        </p:spPr>
        <p:txBody>
          <a:bodyPr/>
          <a:lstStyle/>
          <a:p>
            <a:pPr>
              <a:lnSpc>
                <a:spcPct val="90000"/>
              </a:lnSpc>
            </a:pPr>
            <a:r>
              <a:rPr lang="en-US" sz="2800" dirty="0"/>
              <a:t>How will we fill or drain the flocculator? </a:t>
            </a:r>
          </a:p>
          <a:p>
            <a:pPr>
              <a:lnSpc>
                <a:spcPct val="90000"/>
              </a:lnSpc>
            </a:pPr>
            <a:r>
              <a:rPr lang="en-US" sz="2800" dirty="0"/>
              <a:t>What force must the baffles be able to withstand?</a:t>
            </a:r>
          </a:p>
          <a:p>
            <a:pPr lvl="1">
              <a:lnSpc>
                <a:spcPct val="90000"/>
              </a:lnSpc>
            </a:pPr>
            <a:r>
              <a:rPr lang="en-US" sz="2400" dirty="0"/>
              <a:t>Polycarbonate baffles</a:t>
            </a:r>
          </a:p>
          <a:p>
            <a:pPr lvl="1">
              <a:lnSpc>
                <a:spcPct val="90000"/>
              </a:lnSpc>
            </a:pPr>
            <a:r>
              <a:rPr lang="en-US" sz="2400" dirty="0" err="1"/>
              <a:t>Ferrocement</a:t>
            </a:r>
            <a:r>
              <a:rPr lang="en-US" sz="2400" dirty="0"/>
              <a:t> baffles</a:t>
            </a:r>
          </a:p>
          <a:p>
            <a:pPr>
              <a:lnSpc>
                <a:spcPct val="90000"/>
              </a:lnSpc>
            </a:pPr>
            <a:endParaRPr lang="en-US" sz="2800" dirty="0"/>
          </a:p>
        </p:txBody>
      </p:sp>
      <p:pic>
        <p:nvPicPr>
          <p:cNvPr id="409601" name="Picture 1"/>
          <p:cNvPicPr>
            <a:picLocks noChangeAspect="1" noChangeArrowheads="1"/>
          </p:cNvPicPr>
          <p:nvPr/>
        </p:nvPicPr>
        <p:blipFill>
          <a:blip r:embed="rId3" cstate="screen"/>
          <a:srcRect r="21120"/>
          <a:stretch>
            <a:fillRect/>
          </a:stretch>
        </p:blipFill>
        <p:spPr bwMode="auto">
          <a:xfrm>
            <a:off x="987552" y="4632960"/>
            <a:ext cx="2952436" cy="2225040"/>
          </a:xfrm>
          <a:prstGeom prst="rect">
            <a:avLst/>
          </a:prstGeom>
          <a:noFill/>
          <a:ln w="9525">
            <a:noFill/>
            <a:miter lim="800000"/>
            <a:headEnd/>
            <a:tailEnd/>
          </a:ln>
        </p:spPr>
      </p:pic>
      <p:pic>
        <p:nvPicPr>
          <p:cNvPr id="409602" name="Picture 2"/>
          <p:cNvPicPr>
            <a:picLocks noChangeAspect="1" noChangeArrowheads="1"/>
          </p:cNvPicPr>
          <p:nvPr/>
        </p:nvPicPr>
        <p:blipFill>
          <a:blip r:embed="rId4" cstate="screen"/>
          <a:srcRect/>
          <a:stretch>
            <a:fillRect/>
          </a:stretch>
        </p:blipFill>
        <p:spPr bwMode="auto">
          <a:xfrm>
            <a:off x="5757419" y="1778126"/>
            <a:ext cx="3386582" cy="5079874"/>
          </a:xfrm>
          <a:prstGeom prst="rect">
            <a:avLst/>
          </a:prstGeom>
          <a:noFill/>
          <a:ln w="9525">
            <a:noFill/>
            <a:miter lim="800000"/>
            <a:headEnd/>
            <a:tailEnd/>
          </a:ln>
        </p:spPr>
      </p:pic>
      <p:cxnSp>
        <p:nvCxnSpPr>
          <p:cNvPr id="6" name="Straight Arrow Connector 5"/>
          <p:cNvCxnSpPr/>
          <p:nvPr/>
        </p:nvCxnSpPr>
        <p:spPr bwMode="auto">
          <a:xfrm rot="16200000" flipH="1">
            <a:off x="5136777" y="2931458"/>
            <a:ext cx="3186953" cy="2460812"/>
          </a:xfrm>
          <a:prstGeom prst="straightConnector1">
            <a:avLst/>
          </a:prstGeom>
          <a:noFill/>
          <a:ln w="38100" cap="flat" cmpd="sng" algn="ctr">
            <a:solidFill>
              <a:schemeClr val="tx1"/>
            </a:solidFill>
            <a:prstDash val="solid"/>
            <a:round/>
            <a:headEnd type="none" w="lg" len="med"/>
            <a:tailEnd type="arrow"/>
          </a:ln>
          <a:effectLst/>
        </p:spPr>
      </p:cxnSp>
      <p:cxnSp>
        <p:nvCxnSpPr>
          <p:cNvPr id="7" name="Straight Arrow Connector 6"/>
          <p:cNvCxnSpPr/>
          <p:nvPr/>
        </p:nvCxnSpPr>
        <p:spPr bwMode="auto">
          <a:xfrm rot="16200000" flipH="1">
            <a:off x="4659409" y="3381938"/>
            <a:ext cx="2393573" cy="739584"/>
          </a:xfrm>
          <a:prstGeom prst="straightConnector1">
            <a:avLst/>
          </a:prstGeom>
          <a:noFill/>
          <a:ln w="38100" cap="flat" cmpd="sng" algn="ctr">
            <a:solidFill>
              <a:schemeClr val="tx1"/>
            </a:solidFill>
            <a:prstDash val="solid"/>
            <a:round/>
            <a:headEnd type="none" w="lg" len="med"/>
            <a:tailEnd type="arrow"/>
          </a:ln>
          <a:effectLst/>
        </p:spPr>
      </p:cxnSp>
      <p:cxnSp>
        <p:nvCxnSpPr>
          <p:cNvPr id="8" name="Straight Arrow Connector 7"/>
          <p:cNvCxnSpPr/>
          <p:nvPr/>
        </p:nvCxnSpPr>
        <p:spPr bwMode="auto">
          <a:xfrm rot="16200000" flipH="1">
            <a:off x="5331760" y="2696133"/>
            <a:ext cx="1559859" cy="1250579"/>
          </a:xfrm>
          <a:prstGeom prst="straightConnector1">
            <a:avLst/>
          </a:prstGeom>
          <a:noFill/>
          <a:ln w="38100" cap="flat" cmpd="sng" algn="ctr">
            <a:solidFill>
              <a:schemeClr val="tx1"/>
            </a:solidFill>
            <a:prstDash val="solid"/>
            <a:round/>
            <a:headEnd type="none" w="lg" len="med"/>
            <a:tailEnd type="arrow"/>
          </a:ln>
          <a:effectLst/>
        </p:spPr>
      </p:cxnSp>
      <p:cxnSp>
        <p:nvCxnSpPr>
          <p:cNvPr id="13" name="Straight Connector 12"/>
          <p:cNvCxnSpPr/>
          <p:nvPr/>
        </p:nvCxnSpPr>
        <p:spPr bwMode="auto">
          <a:xfrm rot="10800000">
            <a:off x="2944907" y="2568388"/>
            <a:ext cx="2554941" cy="0"/>
          </a:xfrm>
          <a:prstGeom prst="line">
            <a:avLst/>
          </a:prstGeom>
          <a:noFill/>
          <a:ln w="38100" cap="flat" cmpd="sng" algn="ctr">
            <a:solidFill>
              <a:schemeClr val="tx1"/>
            </a:solidFill>
            <a:prstDash val="solid"/>
            <a:round/>
            <a:headEnd type="none" w="lg" len="med"/>
            <a:tailEnd type="none" w="lg" len="med"/>
          </a:ln>
          <a:effectLst/>
        </p:spPr>
      </p:cxn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Small Drain Ports at the bottom of the lower baffles?</a:t>
            </a:r>
          </a:p>
        </p:txBody>
      </p:sp>
      <p:sp>
        <p:nvSpPr>
          <p:cNvPr id="3" name="Content Placeholder 2"/>
          <p:cNvSpPr>
            <a:spLocks noGrp="1"/>
          </p:cNvSpPr>
          <p:nvPr>
            <p:ph idx="1"/>
          </p:nvPr>
        </p:nvSpPr>
        <p:spPr/>
        <p:txBody>
          <a:bodyPr/>
          <a:lstStyle/>
          <a:p>
            <a:r>
              <a:rPr lang="en-US" sz="2800" dirty="0"/>
              <a:t>The ports would have a smaller size than the space between baffles</a:t>
            </a:r>
          </a:p>
          <a:p>
            <a:r>
              <a:rPr lang="en-US" sz="2800" dirty="0"/>
              <a:t>The energy dissipation rate in the jet that flows through the ports will be higher than the energy dissipation rate produced by the baffles</a:t>
            </a:r>
          </a:p>
          <a:p>
            <a:r>
              <a:rPr lang="en-US" sz="2800" dirty="0"/>
              <a:t>Preliminary evidence from the AguaClara plant at </a:t>
            </a:r>
            <a:r>
              <a:rPr lang="en-US" sz="2800" dirty="0" err="1"/>
              <a:t>Marcala</a:t>
            </a:r>
            <a:r>
              <a:rPr lang="en-US" sz="2800" dirty="0"/>
              <a:t>, Honduras suggests that this approach works well and can still produce low residual turbidity</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Hydrostatic Force:</a:t>
            </a:r>
            <a:br>
              <a:rPr lang="en-US" dirty="0"/>
            </a:br>
            <a:r>
              <a:rPr lang="en-US" dirty="0"/>
              <a:t>Vertical flow flocculator</a:t>
            </a:r>
          </a:p>
        </p:txBody>
      </p:sp>
      <p:sp>
        <p:nvSpPr>
          <p:cNvPr id="5" name="Rectangle 8"/>
          <p:cNvSpPr>
            <a:spLocks noChangeArrowheads="1"/>
          </p:cNvSpPr>
          <p:nvPr/>
        </p:nvSpPr>
        <p:spPr bwMode="auto">
          <a:xfrm>
            <a:off x="980587" y="2982281"/>
            <a:ext cx="184731" cy="52322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7" name="Line 6"/>
          <p:cNvSpPr>
            <a:spLocks noChangeShapeType="1"/>
          </p:cNvSpPr>
          <p:nvPr/>
        </p:nvSpPr>
        <p:spPr bwMode="auto">
          <a:xfrm>
            <a:off x="995203" y="2614958"/>
            <a:ext cx="701563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 name="Rectangle 26"/>
          <p:cNvSpPr/>
          <p:nvPr/>
        </p:nvSpPr>
        <p:spPr bwMode="auto">
          <a:xfrm>
            <a:off x="486696" y="2533199"/>
            <a:ext cx="7624915" cy="52322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Line 6"/>
          <p:cNvSpPr>
            <a:spLocks noChangeShapeType="1"/>
          </p:cNvSpPr>
          <p:nvPr/>
        </p:nvSpPr>
        <p:spPr bwMode="auto">
          <a:xfrm>
            <a:off x="7174724" y="3445783"/>
            <a:ext cx="78705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29" name="Rectangle 28"/>
          <p:cNvSpPr/>
          <p:nvPr/>
        </p:nvSpPr>
        <p:spPr bwMode="auto">
          <a:xfrm>
            <a:off x="7182466" y="2979163"/>
            <a:ext cx="855405" cy="878584"/>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Line 12"/>
          <p:cNvSpPr>
            <a:spLocks noChangeShapeType="1"/>
          </p:cNvSpPr>
          <p:nvPr/>
        </p:nvSpPr>
        <p:spPr bwMode="auto">
          <a:xfrm>
            <a:off x="617538" y="2644726"/>
            <a:ext cx="0" cy="12461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1" name="Text Box 10"/>
          <p:cNvSpPr txBox="1">
            <a:spLocks noChangeArrowheads="1"/>
          </p:cNvSpPr>
          <p:nvPr/>
        </p:nvSpPr>
        <p:spPr bwMode="auto">
          <a:xfrm>
            <a:off x="447675" y="3084464"/>
            <a:ext cx="330200" cy="336550"/>
          </a:xfrm>
          <a:prstGeom prst="rect">
            <a:avLst/>
          </a:prstGeom>
          <a:solidFill>
            <a:schemeClr val="bg1"/>
          </a:solidFill>
          <a:ln w="12700">
            <a:noFill/>
            <a:miter lim="800000"/>
            <a:headEnd type="none" w="lg" len="med"/>
            <a:tailEnd type="none" w="lg" len="med"/>
          </a:ln>
          <a:effectLst/>
        </p:spPr>
        <p:txBody>
          <a:bodyPr wrap="none">
            <a:spAutoFit/>
          </a:bodyPr>
          <a:lstStyle/>
          <a:p>
            <a:r>
              <a:rPr lang="en-US" sz="1600"/>
              <a:t>H</a:t>
            </a:r>
          </a:p>
        </p:txBody>
      </p:sp>
      <p:sp>
        <p:nvSpPr>
          <p:cNvPr id="32" name="Line 13"/>
          <p:cNvSpPr>
            <a:spLocks noChangeShapeType="1"/>
          </p:cNvSpPr>
          <p:nvPr/>
        </p:nvSpPr>
        <p:spPr bwMode="auto">
          <a:xfrm rot="-5400000">
            <a:off x="1628854" y="3270535"/>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 name="Text Box 14"/>
          <p:cNvSpPr txBox="1">
            <a:spLocks noChangeArrowheads="1"/>
          </p:cNvSpPr>
          <p:nvPr/>
        </p:nvSpPr>
        <p:spPr bwMode="auto">
          <a:xfrm>
            <a:off x="1467723" y="3161791"/>
            <a:ext cx="231775" cy="396875"/>
          </a:xfrm>
          <a:prstGeom prst="rect">
            <a:avLst/>
          </a:prstGeom>
          <a:noFill/>
          <a:ln w="12700">
            <a:noFill/>
            <a:miter lim="800000"/>
            <a:headEnd type="none" w="lg" len="med"/>
            <a:tailEnd type="none" w="lg" len="med"/>
          </a:ln>
          <a:effectLst/>
        </p:spPr>
        <p:txBody>
          <a:bodyPr>
            <a:spAutoFit/>
          </a:bodyPr>
          <a:lstStyle/>
          <a:p>
            <a:r>
              <a:rPr lang="en-US" sz="2000"/>
              <a:t>S</a:t>
            </a:r>
          </a:p>
        </p:txBody>
      </p:sp>
      <p:sp>
        <p:nvSpPr>
          <p:cNvPr id="34" name="Line 15"/>
          <p:cNvSpPr>
            <a:spLocks noChangeShapeType="1"/>
          </p:cNvSpPr>
          <p:nvPr/>
        </p:nvSpPr>
        <p:spPr bwMode="auto">
          <a:xfrm rot="-5400000">
            <a:off x="2045573" y="3131628"/>
            <a:ext cx="0" cy="43180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5" name="Text Box 16"/>
          <p:cNvSpPr txBox="1">
            <a:spLocks noChangeArrowheads="1"/>
          </p:cNvSpPr>
          <p:nvPr/>
        </p:nvSpPr>
        <p:spPr bwMode="auto">
          <a:xfrm>
            <a:off x="1880473" y="3017328"/>
            <a:ext cx="231775" cy="396875"/>
          </a:xfrm>
          <a:prstGeom prst="rect">
            <a:avLst/>
          </a:prstGeom>
          <a:noFill/>
          <a:ln w="12700">
            <a:noFill/>
            <a:miter lim="800000"/>
            <a:headEnd type="none" w="lg" len="med"/>
            <a:tailEnd type="none" w="lg" len="med"/>
          </a:ln>
          <a:effectLst/>
        </p:spPr>
        <p:txBody>
          <a:bodyPr>
            <a:spAutoFit/>
          </a:bodyPr>
          <a:lstStyle/>
          <a:p>
            <a:r>
              <a:rPr lang="en-US" sz="2000"/>
              <a:t>B</a:t>
            </a:r>
          </a:p>
        </p:txBody>
      </p:sp>
      <p:sp>
        <p:nvSpPr>
          <p:cNvPr id="38" name="Line 53"/>
          <p:cNvSpPr>
            <a:spLocks noChangeShapeType="1"/>
          </p:cNvSpPr>
          <p:nvPr/>
        </p:nvSpPr>
        <p:spPr bwMode="auto">
          <a:xfrm rot="-5400000">
            <a:off x="4568032" y="748457"/>
            <a:ext cx="0" cy="701198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9" name="Text Box 54"/>
          <p:cNvSpPr txBox="1">
            <a:spLocks noChangeArrowheads="1"/>
          </p:cNvSpPr>
          <p:nvPr/>
        </p:nvSpPr>
        <p:spPr bwMode="auto">
          <a:xfrm>
            <a:off x="4451350" y="4054426"/>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L</a:t>
            </a:r>
          </a:p>
        </p:txBody>
      </p:sp>
      <p:sp>
        <p:nvSpPr>
          <p:cNvPr id="40" name="Line 55"/>
          <p:cNvSpPr>
            <a:spLocks noChangeShapeType="1"/>
          </p:cNvSpPr>
          <p:nvPr/>
        </p:nvSpPr>
        <p:spPr bwMode="auto">
          <a:xfrm rot="-10800000">
            <a:off x="2296398" y="3469766"/>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1" name="Text Box 56"/>
          <p:cNvSpPr txBox="1">
            <a:spLocks noChangeArrowheads="1"/>
          </p:cNvSpPr>
          <p:nvPr/>
        </p:nvSpPr>
        <p:spPr bwMode="auto">
          <a:xfrm>
            <a:off x="2020173" y="3457066"/>
            <a:ext cx="231775" cy="396875"/>
          </a:xfrm>
          <a:prstGeom prst="rect">
            <a:avLst/>
          </a:prstGeom>
          <a:noFill/>
          <a:ln w="12700">
            <a:noFill/>
            <a:miter lim="800000"/>
            <a:headEnd type="none" w="lg" len="med"/>
            <a:tailEnd type="none" w="lg" len="med"/>
          </a:ln>
          <a:effectLst/>
        </p:spPr>
        <p:txBody>
          <a:bodyPr>
            <a:spAutoFit/>
          </a:bodyPr>
          <a:lstStyle/>
          <a:p>
            <a:r>
              <a:rPr lang="en-US" sz="2000"/>
              <a:t>S</a:t>
            </a:r>
          </a:p>
        </p:txBody>
      </p:sp>
      <p:sp>
        <p:nvSpPr>
          <p:cNvPr id="42" name="Line 57"/>
          <p:cNvSpPr>
            <a:spLocks noChangeShapeType="1"/>
          </p:cNvSpPr>
          <p:nvPr/>
        </p:nvSpPr>
        <p:spPr bwMode="auto">
          <a:xfrm rot="-10800000">
            <a:off x="2734548" y="2650616"/>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3" name="Text Box 58"/>
          <p:cNvSpPr txBox="1">
            <a:spLocks noChangeArrowheads="1"/>
          </p:cNvSpPr>
          <p:nvPr/>
        </p:nvSpPr>
        <p:spPr bwMode="auto">
          <a:xfrm>
            <a:off x="2439273" y="2618866"/>
            <a:ext cx="231775" cy="396875"/>
          </a:xfrm>
          <a:prstGeom prst="rect">
            <a:avLst/>
          </a:prstGeom>
          <a:noFill/>
          <a:ln w="12700">
            <a:noFill/>
            <a:miter lim="800000"/>
            <a:headEnd type="none" w="lg" len="med"/>
            <a:tailEnd type="none" w="lg" len="med"/>
          </a:ln>
          <a:effectLst/>
        </p:spPr>
        <p:txBody>
          <a:bodyPr>
            <a:spAutoFit/>
          </a:bodyPr>
          <a:lstStyle/>
          <a:p>
            <a:r>
              <a:rPr lang="en-US" sz="2000"/>
              <a:t>S</a:t>
            </a:r>
          </a:p>
        </p:txBody>
      </p:sp>
      <p:sp>
        <p:nvSpPr>
          <p:cNvPr id="44" name="Rectangle 59"/>
          <p:cNvSpPr>
            <a:spLocks noChangeArrowheads="1"/>
          </p:cNvSpPr>
          <p:nvPr/>
        </p:nvSpPr>
        <p:spPr bwMode="auto">
          <a:xfrm>
            <a:off x="4257627" y="1814464"/>
            <a:ext cx="1862241" cy="461665"/>
          </a:xfrm>
          <a:prstGeom prst="rect">
            <a:avLst/>
          </a:prstGeom>
          <a:noFill/>
          <a:ln w="12700">
            <a:noFill/>
            <a:miter lim="800000"/>
            <a:headEnd type="none" w="lg" len="med"/>
            <a:tailEnd type="none" w="lg" len="med"/>
          </a:ln>
          <a:effectLst/>
        </p:spPr>
        <p:txBody>
          <a:bodyPr wrap="none">
            <a:spAutoFit/>
          </a:bodyPr>
          <a:lstStyle/>
          <a:p>
            <a:r>
              <a:rPr lang="en-US" sz="2400" dirty="0"/>
              <a:t>Upper baffles</a:t>
            </a:r>
          </a:p>
        </p:txBody>
      </p:sp>
      <p:sp>
        <p:nvSpPr>
          <p:cNvPr id="45" name="Line 60"/>
          <p:cNvSpPr>
            <a:spLocks noChangeShapeType="1"/>
          </p:cNvSpPr>
          <p:nvPr/>
        </p:nvSpPr>
        <p:spPr bwMode="auto">
          <a:xfrm flipH="1">
            <a:off x="4068714" y="2193876"/>
            <a:ext cx="457200" cy="2857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6" name="Line 61"/>
          <p:cNvSpPr>
            <a:spLocks noChangeShapeType="1"/>
          </p:cNvSpPr>
          <p:nvPr/>
        </p:nvSpPr>
        <p:spPr bwMode="auto">
          <a:xfrm>
            <a:off x="4506864" y="2184351"/>
            <a:ext cx="361950" cy="3048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7" name="Rectangle 62"/>
          <p:cNvSpPr>
            <a:spLocks noChangeArrowheads="1"/>
          </p:cNvSpPr>
          <p:nvPr/>
        </p:nvSpPr>
        <p:spPr bwMode="auto">
          <a:xfrm>
            <a:off x="5549646" y="4365576"/>
            <a:ext cx="1895904" cy="461665"/>
          </a:xfrm>
          <a:prstGeom prst="rect">
            <a:avLst/>
          </a:prstGeom>
          <a:noFill/>
          <a:ln w="12700">
            <a:noFill/>
            <a:miter lim="800000"/>
            <a:headEnd type="none" w="lg" len="med"/>
            <a:tailEnd type="none" w="lg" len="med"/>
          </a:ln>
          <a:effectLst/>
        </p:spPr>
        <p:txBody>
          <a:bodyPr wrap="none">
            <a:spAutoFit/>
          </a:bodyPr>
          <a:lstStyle/>
          <a:p>
            <a:r>
              <a:rPr lang="en-US" sz="2400" dirty="0"/>
              <a:t>Lower baffles</a:t>
            </a:r>
          </a:p>
        </p:txBody>
      </p:sp>
      <p:sp>
        <p:nvSpPr>
          <p:cNvPr id="48" name="Line 63"/>
          <p:cNvSpPr>
            <a:spLocks noChangeShapeType="1"/>
          </p:cNvSpPr>
          <p:nvPr/>
        </p:nvSpPr>
        <p:spPr bwMode="auto">
          <a:xfrm flipH="1" flipV="1">
            <a:off x="5427408" y="3897264"/>
            <a:ext cx="571500" cy="4857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9" name="Line 64"/>
          <p:cNvSpPr>
            <a:spLocks noChangeShapeType="1"/>
          </p:cNvSpPr>
          <p:nvPr/>
        </p:nvSpPr>
        <p:spPr bwMode="auto">
          <a:xfrm flipV="1">
            <a:off x="5998908" y="3887739"/>
            <a:ext cx="276225" cy="5143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6" name="Rectangle 55"/>
          <p:cNvSpPr/>
          <p:nvPr/>
        </p:nvSpPr>
        <p:spPr bwMode="auto">
          <a:xfrm>
            <a:off x="3633118" y="2984083"/>
            <a:ext cx="855405" cy="878584"/>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 name="Picture 5"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867646" y="2272265"/>
            <a:ext cx="7270750" cy="1708150"/>
          </a:xfrm>
          <a:prstGeom prst="rect">
            <a:avLst/>
          </a:prstGeom>
          <a:noFill/>
        </p:spPr>
      </p:pic>
      <p:sp>
        <p:nvSpPr>
          <p:cNvPr id="36" name="TextBox 35"/>
          <p:cNvSpPr txBox="1"/>
          <p:nvPr/>
        </p:nvSpPr>
        <p:spPr>
          <a:xfrm>
            <a:off x="3057100" y="5636525"/>
            <a:ext cx="5923128" cy="954107"/>
          </a:xfrm>
          <a:prstGeom prst="rect">
            <a:avLst/>
          </a:prstGeom>
          <a:noFill/>
        </p:spPr>
        <p:txBody>
          <a:bodyPr wrap="square" rtlCol="0">
            <a:spAutoFit/>
          </a:bodyPr>
          <a:lstStyle/>
          <a:p>
            <a:r>
              <a:rPr lang="en-US" dirty="0"/>
              <a:t>W currently use 1.5S above and below the baffles</a:t>
            </a:r>
          </a:p>
        </p:txBody>
      </p:sp>
      <p:sp>
        <p:nvSpPr>
          <p:cNvPr id="37" name="Oval 3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406DA08-9AB6-41D3-9DE0-92773FD67DD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78716" y="4769283"/>
            <a:ext cx="1573232" cy="166969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3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3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3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5227499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effectLst/>
        </p:spPr>
        <p:txBody>
          <a:bodyPr/>
          <a:lstStyle/>
          <a:p>
            <a:r>
              <a:rPr lang="en-US" dirty="0"/>
              <a:t>Hydrostatic Force</a:t>
            </a:r>
          </a:p>
        </p:txBody>
      </p:sp>
      <p:sp>
        <p:nvSpPr>
          <p:cNvPr id="42" name="Content Placeholder 41"/>
          <p:cNvSpPr>
            <a:spLocks noGrp="1"/>
          </p:cNvSpPr>
          <p:nvPr>
            <p:ph idx="1"/>
          </p:nvPr>
        </p:nvSpPr>
        <p:spPr>
          <a:xfrm>
            <a:off x="4925960" y="1981200"/>
            <a:ext cx="3952569" cy="4114800"/>
          </a:xfrm>
        </p:spPr>
        <p:txBody>
          <a:bodyPr/>
          <a:lstStyle/>
          <a:p>
            <a:r>
              <a:rPr lang="en-US" dirty="0"/>
              <a:t>Where will the baffle break?</a:t>
            </a:r>
          </a:p>
          <a:p>
            <a:r>
              <a:rPr lang="en-US" dirty="0"/>
              <a:t>If we make the baffle from 4 plates, what force will the lowest plate have to withstand?</a:t>
            </a:r>
          </a:p>
        </p:txBody>
      </p:sp>
      <p:pic>
        <p:nvPicPr>
          <p:cNvPr id="240644" name="Picture 4"/>
          <p:cNvPicPr>
            <a:picLocks noChangeAspect="1" noChangeArrowheads="1"/>
          </p:cNvPicPr>
          <p:nvPr/>
        </p:nvPicPr>
        <p:blipFill>
          <a:blip r:embed="rId4" cstate="screen"/>
          <a:srcRect l="78888"/>
          <a:stretch>
            <a:fillRect/>
          </a:stretch>
        </p:blipFill>
        <p:spPr bwMode="auto">
          <a:xfrm>
            <a:off x="0" y="1908005"/>
            <a:ext cx="4667898" cy="4949995"/>
          </a:xfrm>
          <a:prstGeom prst="rect">
            <a:avLst/>
          </a:prstGeom>
          <a:noFill/>
          <a:ln w="9525">
            <a:noFill/>
            <a:miter lim="800000"/>
            <a:headEnd/>
            <a:tailEnd/>
          </a:ln>
          <a:effectLst/>
        </p:spPr>
      </p:pic>
      <p:sp>
        <p:nvSpPr>
          <p:cNvPr id="40" name="Right Triangle 39"/>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5" name="Straight Connector 44"/>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47" name="Straight Arrow Connector 46"/>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50" name="Rectangle 49"/>
          <p:cNvSpPr/>
          <p:nvPr/>
        </p:nvSpPr>
        <p:spPr bwMode="auto">
          <a:xfrm>
            <a:off x="1769805" y="4180193"/>
            <a:ext cx="184731" cy="591833"/>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Rectangle 50"/>
          <p:cNvSpPr/>
          <p:nvPr/>
        </p:nvSpPr>
        <p:spPr bwMode="auto">
          <a:xfrm>
            <a:off x="1769805" y="4769793"/>
            <a:ext cx="184731" cy="588022"/>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Rectangle 51"/>
          <p:cNvSpPr/>
          <p:nvPr/>
        </p:nvSpPr>
        <p:spPr bwMode="auto">
          <a:xfrm>
            <a:off x="1769805" y="5349779"/>
            <a:ext cx="184731" cy="584297"/>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1769805" y="5938780"/>
            <a:ext cx="184731" cy="576322"/>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56" name="Object 5"/>
          <p:cNvGraphicFramePr>
            <a:graphicFrameLocks noChangeAspect="1"/>
          </p:cNvGraphicFramePr>
          <p:nvPr/>
        </p:nvGraphicFramePr>
        <p:xfrm>
          <a:off x="2027238" y="4794250"/>
          <a:ext cx="723900" cy="419100"/>
        </p:xfrm>
        <a:graphic>
          <a:graphicData uri="http://schemas.openxmlformats.org/presentationml/2006/ole">
            <mc:AlternateContent xmlns:mc="http://schemas.openxmlformats.org/markup-compatibility/2006">
              <mc:Choice xmlns:v="urn:schemas-microsoft-com:vml" Requires="v">
                <p:oleObj spid="_x0000_s241277" name="Equation" r:id="rId5" imgW="723600" imgH="419040" progId="Equation.DSMT4">
                  <p:embed/>
                </p:oleObj>
              </mc:Choice>
              <mc:Fallback>
                <p:oleObj name="Equation" r:id="rId5" imgW="723600" imgH="419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238" y="4794250"/>
                        <a:ext cx="7239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2" name="Group 61"/>
          <p:cNvGrpSpPr/>
          <p:nvPr/>
        </p:nvGrpSpPr>
        <p:grpSpPr>
          <a:xfrm>
            <a:off x="1917291" y="4175380"/>
            <a:ext cx="915221" cy="2004197"/>
            <a:chOff x="1917291" y="4175380"/>
            <a:chExt cx="915221" cy="2004197"/>
          </a:xfrm>
        </p:grpSpPr>
        <p:cxnSp>
          <p:nvCxnSpPr>
            <p:cNvPr id="57" name="Straight Arrow Connector 56"/>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59" name="Straight Connector 58"/>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aphicFrame>
          <p:nvGraphicFramePr>
            <p:cNvPr id="61" name="Object 5"/>
            <p:cNvGraphicFramePr>
              <a:graphicFrameLocks noChangeAspect="1"/>
            </p:cNvGraphicFramePr>
            <p:nvPr/>
          </p:nvGraphicFramePr>
          <p:xfrm>
            <a:off x="2565812" y="5402263"/>
            <a:ext cx="266700" cy="381000"/>
          </p:xfrm>
          <a:graphic>
            <a:graphicData uri="http://schemas.openxmlformats.org/presentationml/2006/ole">
              <mc:AlternateContent xmlns:mc="http://schemas.openxmlformats.org/markup-compatibility/2006">
                <mc:Choice xmlns:v="urn:schemas-microsoft-com:vml" Requires="v">
                  <p:oleObj spid="_x0000_s241278" name="Equation" r:id="rId7" imgW="266400" imgH="380880" progId="Equation.DSMT4">
                    <p:embed/>
                  </p:oleObj>
                </mc:Choice>
                <mc:Fallback>
                  <p:oleObj name="Equation" r:id="rId7" imgW="266400" imgH="38088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5812" y="5402263"/>
                          <a:ext cx="2667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0FBE47-A510-48A9-B2BA-870F0BDBEB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38784" y="2569450"/>
            <a:ext cx="1651409" cy="10826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90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grpId="0" nodeType="withEffect">
                                  <p:stCondLst>
                                    <p:cond delay="100"/>
                                  </p:stCondLst>
                                  <p:childTnLst>
                                    <p:set>
                                      <p:cBhvr>
                                        <p:cTn id="15" dur="1" fill="hold">
                                          <p:stCondLst>
                                            <p:cond delay="0"/>
                                          </p:stCondLst>
                                        </p:cTn>
                                        <p:tgtEl>
                                          <p:spTgt spid="54"/>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1" grpId="0" animBg="1"/>
      <p:bldP spid="52" grpId="0" animBg="1"/>
      <p:bldP spid="5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Hydrostatic Force</a:t>
            </a:r>
          </a:p>
        </p:txBody>
      </p:sp>
      <p:pic>
        <p:nvPicPr>
          <p:cNvPr id="13" name="Picture 4"/>
          <p:cNvPicPr>
            <a:picLocks noChangeAspect="1" noChangeArrowheads="1"/>
          </p:cNvPicPr>
          <p:nvPr/>
        </p:nvPicPr>
        <p:blipFill>
          <a:blip r:embed="rId10" cstate="screen"/>
          <a:srcRect l="78888"/>
          <a:stretch>
            <a:fillRect/>
          </a:stretch>
        </p:blipFill>
        <p:spPr bwMode="auto">
          <a:xfrm>
            <a:off x="0" y="1908005"/>
            <a:ext cx="4667898" cy="4949995"/>
          </a:xfrm>
          <a:prstGeom prst="rect">
            <a:avLst/>
          </a:prstGeom>
          <a:noFill/>
          <a:ln w="9525">
            <a:noFill/>
            <a:miter lim="800000"/>
            <a:headEnd/>
            <a:tailEnd/>
          </a:ln>
          <a:effectLst/>
        </p:spPr>
      </p:pic>
      <p:cxnSp>
        <p:nvCxnSpPr>
          <p:cNvPr id="16" name="Straight Connector 15"/>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17" name="Straight Arrow Connector 16"/>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18" name="Rectangle 17"/>
          <p:cNvSpPr/>
          <p:nvPr/>
        </p:nvSpPr>
        <p:spPr bwMode="auto">
          <a:xfrm>
            <a:off x="1769805" y="4161142"/>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p:nvPr/>
        </p:nvSpPr>
        <p:spPr bwMode="auto">
          <a:xfrm>
            <a:off x="1769805" y="4750741"/>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p:nvPr/>
        </p:nvSpPr>
        <p:spPr bwMode="auto">
          <a:xfrm>
            <a:off x="1769805" y="5330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p:nvPr/>
        </p:nvSpPr>
        <p:spPr bwMode="auto">
          <a:xfrm>
            <a:off x="1769805" y="5919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1917291" y="4175380"/>
            <a:ext cx="855406" cy="2004197"/>
            <a:chOff x="1917291" y="4175380"/>
            <a:chExt cx="855406" cy="2004197"/>
          </a:xfrm>
        </p:grpSpPr>
        <p:cxnSp>
          <p:nvCxnSpPr>
            <p:cNvPr id="24" name="Straight Arrow Connector 23"/>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25" name="Straight Connector 24"/>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pSp>
      <p:sp>
        <p:nvSpPr>
          <p:cNvPr id="27" name="Right Triangle 26"/>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9" name="Picture 28">
            <a:extLst>
              <a:ext uri="{FF2B5EF4-FFF2-40B4-BE49-F238E27FC236}">
                <a16:creationId xmlns:a16="http://schemas.microsoft.com/office/drawing/2014/main" id="{83F2B898-1807-4D1A-8EE9-237A5CB9F102}"/>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38784" y="2569450"/>
            <a:ext cx="1651409" cy="1082684"/>
          </a:xfrm>
          <a:prstGeom prst="rect">
            <a:avLst/>
          </a:prstGeom>
        </p:spPr>
      </p:pic>
      <p:pic>
        <p:nvPicPr>
          <p:cNvPr id="4" name="Picture 3">
            <a:extLst>
              <a:ext uri="{FF2B5EF4-FFF2-40B4-BE49-F238E27FC236}">
                <a16:creationId xmlns:a16="http://schemas.microsoft.com/office/drawing/2014/main" id="{41A6CDCD-0809-4505-BB9C-222095DB2C3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57750" y="2256290"/>
            <a:ext cx="4145573" cy="222085"/>
          </a:xfrm>
          <a:prstGeom prst="rect">
            <a:avLst/>
          </a:prstGeom>
        </p:spPr>
      </p:pic>
      <p:pic>
        <p:nvPicPr>
          <p:cNvPr id="10" name="Picture 9">
            <a:extLst>
              <a:ext uri="{FF2B5EF4-FFF2-40B4-BE49-F238E27FC236}">
                <a16:creationId xmlns:a16="http://schemas.microsoft.com/office/drawing/2014/main" id="{E1D638D1-5BE7-423C-AAE1-D1DE35F1F6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857751" y="3039094"/>
            <a:ext cx="2235648" cy="454937"/>
          </a:xfrm>
          <a:prstGeom prst="rect">
            <a:avLst/>
          </a:prstGeom>
        </p:spPr>
      </p:pic>
      <p:pic>
        <p:nvPicPr>
          <p:cNvPr id="12" name="Picture 11">
            <a:extLst>
              <a:ext uri="{FF2B5EF4-FFF2-40B4-BE49-F238E27FC236}">
                <a16:creationId xmlns:a16="http://schemas.microsoft.com/office/drawing/2014/main" id="{573F2BC3-8AD3-4748-82A3-4A588D733B0F}"/>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857750" y="4013696"/>
            <a:ext cx="1747063" cy="454937"/>
          </a:xfrm>
          <a:prstGeom prst="rect">
            <a:avLst/>
          </a:prstGeom>
        </p:spPr>
      </p:pic>
      <p:pic>
        <p:nvPicPr>
          <p:cNvPr id="30" name="Picture 29">
            <a:extLst>
              <a:ext uri="{FF2B5EF4-FFF2-40B4-BE49-F238E27FC236}">
                <a16:creationId xmlns:a16="http://schemas.microsoft.com/office/drawing/2014/main" id="{AC15257C-1D87-4F0C-9B68-ABF67E01335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857750" y="5032306"/>
            <a:ext cx="1441529" cy="461666"/>
          </a:xfrm>
          <a:prstGeom prst="rect">
            <a:avLst/>
          </a:prstGeom>
        </p:spPr>
      </p:pic>
      <p:pic>
        <p:nvPicPr>
          <p:cNvPr id="32" name="Picture 31">
            <a:extLst>
              <a:ext uri="{FF2B5EF4-FFF2-40B4-BE49-F238E27FC236}">
                <a16:creationId xmlns:a16="http://schemas.microsoft.com/office/drawing/2014/main" id="{5C50ECA9-51A1-4978-AD2C-EB938BF3019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851634" y="6074720"/>
            <a:ext cx="1333851" cy="195165"/>
          </a:xfrm>
          <a:prstGeom prst="rect">
            <a:avLst/>
          </a:prstGeom>
        </p:spPr>
      </p:pic>
      <p:pic>
        <p:nvPicPr>
          <p:cNvPr id="34" name="Picture 33">
            <a:extLst>
              <a:ext uri="{FF2B5EF4-FFF2-40B4-BE49-F238E27FC236}">
                <a16:creationId xmlns:a16="http://schemas.microsoft.com/office/drawing/2014/main" id="{C01F2CE3-2AE2-4BDA-AF30-D4F3BD8D1332}"/>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973197" y="4909640"/>
            <a:ext cx="648672" cy="184516"/>
          </a:xfrm>
          <a:prstGeom prst="rect">
            <a:avLst/>
          </a:prstGeom>
          <a:solidFill>
            <a:schemeClr val="bg1"/>
          </a:solidFill>
        </p:spPr>
      </p:pic>
      <p:pic>
        <p:nvPicPr>
          <p:cNvPr id="36" name="Picture 35">
            <a:extLst>
              <a:ext uri="{FF2B5EF4-FFF2-40B4-BE49-F238E27FC236}">
                <a16:creationId xmlns:a16="http://schemas.microsoft.com/office/drawing/2014/main" id="{653FD154-0BDC-4994-AE9D-693596ED6A3B}"/>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602185" y="5401262"/>
            <a:ext cx="229505" cy="223174"/>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Hydrostatic Force</a:t>
            </a:r>
          </a:p>
        </p:txBody>
      </p:sp>
      <p:graphicFrame>
        <p:nvGraphicFramePr>
          <p:cNvPr id="7" name="Table 6"/>
          <p:cNvGraphicFramePr>
            <a:graphicFrameLocks noGrp="1"/>
          </p:cNvGraphicFramePr>
          <p:nvPr/>
        </p:nvGraphicFramePr>
        <p:xfrm>
          <a:off x="4753897" y="4692937"/>
          <a:ext cx="791497" cy="365760"/>
        </p:xfrm>
        <a:graphic>
          <a:graphicData uri="http://schemas.openxmlformats.org/drawingml/2006/table">
            <a:tbl>
              <a:tblPr/>
              <a:tblGrid>
                <a:gridCol w="791497">
                  <a:extLst>
                    <a:ext uri="{9D8B030D-6E8A-4147-A177-3AD203B41FA5}">
                      <a16:colId xmlns:a16="http://schemas.microsoft.com/office/drawing/2014/main" val="20000"/>
                    </a:ext>
                  </a:extLst>
                </a:gridCol>
              </a:tblGrid>
              <a:tr h="190500">
                <a:tc>
                  <a:txBody>
                    <a:bodyPr/>
                    <a:lstStyle/>
                    <a:p>
                      <a:pPr algn="r" fontAlgn="b"/>
                      <a:r>
                        <a:rPr lang="en-US" sz="2400" b="0" i="0" u="none" strike="noStrike" dirty="0">
                          <a:solidFill>
                            <a:srgbClr val="000000"/>
                          </a:solidFill>
                          <a:latin typeface="Calibri"/>
                        </a:rPr>
                        <a:t>3413</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8" name="Picture 4"/>
          <p:cNvPicPr>
            <a:picLocks noChangeAspect="1" noChangeArrowheads="1"/>
          </p:cNvPicPr>
          <p:nvPr/>
        </p:nvPicPr>
        <p:blipFill>
          <a:blip r:embed="rId8" cstate="screen"/>
          <a:srcRect l="78888"/>
          <a:stretch>
            <a:fillRect/>
          </a:stretch>
        </p:blipFill>
        <p:spPr bwMode="auto">
          <a:xfrm>
            <a:off x="0" y="1908005"/>
            <a:ext cx="4667898" cy="4949995"/>
          </a:xfrm>
          <a:prstGeom prst="rect">
            <a:avLst/>
          </a:prstGeom>
          <a:noFill/>
          <a:ln w="9525">
            <a:noFill/>
            <a:miter lim="800000"/>
            <a:headEnd/>
            <a:tailEnd/>
          </a:ln>
          <a:effectLst/>
        </p:spPr>
      </p:pic>
      <p:cxnSp>
        <p:nvCxnSpPr>
          <p:cNvPr id="11" name="Straight Connector 10"/>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12" name="Straight Arrow Connector 11"/>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13" name="Rectangle 12"/>
          <p:cNvSpPr/>
          <p:nvPr/>
        </p:nvSpPr>
        <p:spPr bwMode="auto">
          <a:xfrm>
            <a:off x="1769805" y="4161142"/>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1769805" y="4750741"/>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Rectangle 14"/>
          <p:cNvSpPr/>
          <p:nvPr/>
        </p:nvSpPr>
        <p:spPr bwMode="auto">
          <a:xfrm>
            <a:off x="1769805" y="5330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1769805" y="5919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9" name="Straight Arrow Connector 18"/>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20" name="Straight Connector 19"/>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sp>
        <p:nvSpPr>
          <p:cNvPr id="22" name="TextBox 21"/>
          <p:cNvSpPr txBox="1"/>
          <p:nvPr/>
        </p:nvSpPr>
        <p:spPr>
          <a:xfrm>
            <a:off x="5722375" y="4601497"/>
            <a:ext cx="444352" cy="523220"/>
          </a:xfrm>
          <a:prstGeom prst="rect">
            <a:avLst/>
          </a:prstGeom>
          <a:noFill/>
        </p:spPr>
        <p:txBody>
          <a:bodyPr wrap="none" rtlCol="0">
            <a:spAutoFit/>
          </a:bodyPr>
          <a:lstStyle/>
          <a:p>
            <a:r>
              <a:rPr lang="en-US" dirty="0"/>
              <a:t>N</a:t>
            </a:r>
          </a:p>
        </p:txBody>
      </p:sp>
      <p:sp>
        <p:nvSpPr>
          <p:cNvPr id="23" name="Right Triangle 22"/>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8" name="Picture 27">
            <a:extLst>
              <a:ext uri="{FF2B5EF4-FFF2-40B4-BE49-F238E27FC236}">
                <a16:creationId xmlns:a16="http://schemas.microsoft.com/office/drawing/2014/main" id="{68387DE8-5E7E-4383-A84F-1E744209091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38784" y="2569450"/>
            <a:ext cx="1651409" cy="1082684"/>
          </a:xfrm>
          <a:prstGeom prst="rect">
            <a:avLst/>
          </a:prstGeom>
        </p:spPr>
      </p:pic>
      <p:pic>
        <p:nvPicPr>
          <p:cNvPr id="29" name="Picture 28">
            <a:extLst>
              <a:ext uri="{FF2B5EF4-FFF2-40B4-BE49-F238E27FC236}">
                <a16:creationId xmlns:a16="http://schemas.microsoft.com/office/drawing/2014/main" id="{DDA298AF-0777-4FAE-9BB8-18C0C87E4A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973197" y="4909640"/>
            <a:ext cx="648672" cy="184516"/>
          </a:xfrm>
          <a:prstGeom prst="rect">
            <a:avLst/>
          </a:prstGeom>
          <a:solidFill>
            <a:schemeClr val="bg1"/>
          </a:solidFill>
        </p:spPr>
      </p:pic>
      <p:pic>
        <p:nvPicPr>
          <p:cNvPr id="30" name="Picture 29">
            <a:extLst>
              <a:ext uri="{FF2B5EF4-FFF2-40B4-BE49-F238E27FC236}">
                <a16:creationId xmlns:a16="http://schemas.microsoft.com/office/drawing/2014/main" id="{E42CD61A-1231-4B79-98A7-51F3AEC3821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602185" y="5401262"/>
            <a:ext cx="229505" cy="223174"/>
          </a:xfrm>
          <a:prstGeom prst="rect">
            <a:avLst/>
          </a:prstGeom>
          <a:solidFill>
            <a:schemeClr val="bg1"/>
          </a:solidFill>
        </p:spPr>
      </p:pic>
      <p:pic>
        <p:nvPicPr>
          <p:cNvPr id="9" name="Picture 8">
            <a:extLst>
              <a:ext uri="{FF2B5EF4-FFF2-40B4-BE49-F238E27FC236}">
                <a16:creationId xmlns:a16="http://schemas.microsoft.com/office/drawing/2014/main" id="{2A35965A-A1EE-4B52-9F14-6BD485953E8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003031" y="2837072"/>
            <a:ext cx="2988190" cy="522667"/>
          </a:xfrm>
          <a:prstGeom prst="rect">
            <a:avLst/>
          </a:prstGeom>
        </p:spPr>
      </p:pic>
      <p:pic>
        <p:nvPicPr>
          <p:cNvPr id="32" name="Picture 31">
            <a:extLst>
              <a:ext uri="{FF2B5EF4-FFF2-40B4-BE49-F238E27FC236}">
                <a16:creationId xmlns:a16="http://schemas.microsoft.com/office/drawing/2014/main" id="{B8FA9E1E-9861-4BC0-8AFE-D6530886418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03031" y="2411797"/>
            <a:ext cx="1348571" cy="236190"/>
          </a:xfrm>
          <a:prstGeom prst="rect">
            <a:avLst/>
          </a:prstGeom>
        </p:spPr>
      </p:pic>
      <p:pic>
        <p:nvPicPr>
          <p:cNvPr id="34" name="Picture 33">
            <a:extLst>
              <a:ext uri="{FF2B5EF4-FFF2-40B4-BE49-F238E27FC236}">
                <a16:creationId xmlns:a16="http://schemas.microsoft.com/office/drawing/2014/main" id="{0850B69C-AE9A-407C-9BD1-7F704EFC399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884449" y="3661337"/>
            <a:ext cx="5176997" cy="524669"/>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Pro Uniform Flocculation</a:t>
            </a:r>
          </a:p>
        </p:txBody>
      </p:sp>
      <p:sp>
        <p:nvSpPr>
          <p:cNvPr id="3" name="Content Placeholder 2"/>
          <p:cNvSpPr>
            <a:spLocks noGrp="1"/>
          </p:cNvSpPr>
          <p:nvPr>
            <p:ph idx="1"/>
          </p:nvPr>
        </p:nvSpPr>
        <p:spPr/>
        <p:txBody>
          <a:bodyPr/>
          <a:lstStyle/>
          <a:p>
            <a:r>
              <a:rPr lang="en-US" dirty="0"/>
              <a:t>Most energy efficient (less head loss) or </a:t>
            </a:r>
          </a:p>
          <a:p>
            <a:r>
              <a:rPr lang="en-US" dirty="0"/>
              <a:t>Given same amount of energy, lower residence time!</a:t>
            </a:r>
          </a:p>
          <a:p>
            <a:r>
              <a:rPr lang="en-US" dirty="0"/>
              <a:t>Unlikely that the higher shear levels would result in significant changes in floc density or strength</a:t>
            </a:r>
          </a:p>
          <a:p>
            <a:r>
              <a:rPr lang="en-US" dirty="0"/>
              <a:t>Easier to build</a:t>
            </a:r>
          </a:p>
          <a:p>
            <a:r>
              <a:rPr lang="en-US" dirty="0"/>
              <a:t>Until we have solid evidence that tapered is better we will use a constant </a:t>
            </a:r>
            <a:r>
              <a:rPr lang="en-US" dirty="0">
                <a:latin typeface="Symbol" pitchFamily="18" charset="2"/>
              </a:rPr>
              <a:t>e</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Smallest Turbulent Flow Flocculator </a:t>
            </a:r>
            <a:r>
              <a:rPr lang="en-US" sz="3200" dirty="0"/>
              <a:t>(analysis for lab flocculator)</a:t>
            </a:r>
            <a:endParaRPr lang="en-US" dirty="0"/>
          </a:p>
        </p:txBody>
      </p:sp>
      <p:sp>
        <p:nvSpPr>
          <p:cNvPr id="16" name="TextBox 15"/>
          <p:cNvSpPr txBox="1"/>
          <p:nvPr/>
        </p:nvSpPr>
        <p:spPr>
          <a:xfrm>
            <a:off x="744279" y="3274828"/>
            <a:ext cx="7438126" cy="523220"/>
          </a:xfrm>
          <a:prstGeom prst="rect">
            <a:avLst/>
          </a:prstGeom>
          <a:noFill/>
        </p:spPr>
        <p:txBody>
          <a:bodyPr wrap="none" rtlCol="0">
            <a:spAutoFit/>
          </a:bodyPr>
          <a:lstStyle/>
          <a:p>
            <a:r>
              <a:rPr lang="en-US" dirty="0"/>
              <a:t>Substitute W=S and eliminate H. Then solve for Q</a:t>
            </a:r>
          </a:p>
        </p:txBody>
      </p:sp>
      <p:sp>
        <p:nvSpPr>
          <p:cNvPr id="17" name="TextBox 16"/>
          <p:cNvSpPr txBox="1"/>
          <p:nvPr/>
        </p:nvSpPr>
        <p:spPr>
          <a:xfrm>
            <a:off x="4529470" y="4837814"/>
            <a:ext cx="4029739" cy="1815882"/>
          </a:xfrm>
          <a:prstGeom prst="rect">
            <a:avLst/>
          </a:prstGeom>
          <a:noFill/>
        </p:spPr>
        <p:txBody>
          <a:bodyPr wrap="square" rtlCol="0">
            <a:spAutoFit/>
          </a:bodyPr>
          <a:lstStyle/>
          <a:p>
            <a:r>
              <a:rPr lang="en-US" dirty="0"/>
              <a:t>This is a fundamental equation showing energy dissipation is proportional to velocity cubed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8FCB3CA-D31D-4385-A966-4EC9D6E1835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44279" y="1975023"/>
            <a:ext cx="2232381" cy="696381"/>
          </a:xfrm>
          <a:prstGeom prst="rect">
            <a:avLst/>
          </a:prstGeom>
        </p:spPr>
      </p:pic>
      <p:pic>
        <p:nvPicPr>
          <p:cNvPr id="6" name="Picture 5">
            <a:extLst>
              <a:ext uri="{FF2B5EF4-FFF2-40B4-BE49-F238E27FC236}">
                <a16:creationId xmlns:a16="http://schemas.microsoft.com/office/drawing/2014/main" id="{1D84F2A5-464E-4C62-964D-A7205CEF334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463342" y="2344239"/>
            <a:ext cx="761905" cy="182857"/>
          </a:xfrm>
          <a:prstGeom prst="rect">
            <a:avLst/>
          </a:prstGeom>
        </p:spPr>
      </p:pic>
      <p:pic>
        <p:nvPicPr>
          <p:cNvPr id="8" name="Picture 7">
            <a:extLst>
              <a:ext uri="{FF2B5EF4-FFF2-40B4-BE49-F238E27FC236}">
                <a16:creationId xmlns:a16="http://schemas.microsoft.com/office/drawing/2014/main" id="{DE4A6E85-2F59-4F6C-A664-9665F74EF2B3}"/>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91874" y="2150261"/>
            <a:ext cx="1094095" cy="521143"/>
          </a:xfrm>
          <a:prstGeom prst="rect">
            <a:avLst/>
          </a:prstGeom>
        </p:spPr>
      </p:pic>
      <p:pic>
        <p:nvPicPr>
          <p:cNvPr id="12" name="Picture 11">
            <a:extLst>
              <a:ext uri="{FF2B5EF4-FFF2-40B4-BE49-F238E27FC236}">
                <a16:creationId xmlns:a16="http://schemas.microsoft.com/office/drawing/2014/main" id="{4B9890A0-45EC-42AE-97CD-7726569840E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7200" y="4186597"/>
            <a:ext cx="2441143" cy="707048"/>
          </a:xfrm>
          <a:prstGeom prst="rect">
            <a:avLst/>
          </a:prstGeom>
        </p:spPr>
      </p:pic>
      <p:pic>
        <p:nvPicPr>
          <p:cNvPr id="18" name="Picture 17">
            <a:extLst>
              <a:ext uri="{FF2B5EF4-FFF2-40B4-BE49-F238E27FC236}">
                <a16:creationId xmlns:a16="http://schemas.microsoft.com/office/drawing/2014/main" id="{DA1038BF-AAEA-4D85-8A24-FFD8CFE070C2}"/>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5315578"/>
            <a:ext cx="3852190" cy="696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Reynolds constraint</a:t>
            </a:r>
          </a:p>
        </p:txBody>
      </p:sp>
      <p:sp>
        <p:nvSpPr>
          <p:cNvPr id="10" name="TextBox 9"/>
          <p:cNvSpPr txBox="1"/>
          <p:nvPr/>
        </p:nvSpPr>
        <p:spPr>
          <a:xfrm>
            <a:off x="393405" y="4529470"/>
            <a:ext cx="8307082" cy="523220"/>
          </a:xfrm>
          <a:prstGeom prst="rect">
            <a:avLst/>
          </a:prstGeom>
          <a:noFill/>
        </p:spPr>
        <p:txBody>
          <a:bodyPr wrap="none" rtlCol="0">
            <a:spAutoFit/>
          </a:bodyPr>
          <a:lstStyle/>
          <a:p>
            <a:r>
              <a:rPr lang="en-US" dirty="0"/>
              <a:t>Solve for S to get minimum S given Reynolds constraint</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CF94CB92-2692-42DD-9C42-0595216C0B0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65925" y="2067958"/>
            <a:ext cx="1787428" cy="521143"/>
          </a:xfrm>
          <a:prstGeom prst="rect">
            <a:avLst/>
          </a:prstGeom>
        </p:spPr>
      </p:pic>
      <p:pic>
        <p:nvPicPr>
          <p:cNvPr id="6" name="Picture 5">
            <a:extLst>
              <a:ext uri="{FF2B5EF4-FFF2-40B4-BE49-F238E27FC236}">
                <a16:creationId xmlns:a16="http://schemas.microsoft.com/office/drawing/2014/main" id="{7DC871B9-58D0-4901-AD66-D4515FAA0C8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74879" y="2067958"/>
            <a:ext cx="2329905" cy="696381"/>
          </a:xfrm>
          <a:prstGeom prst="rect">
            <a:avLst/>
          </a:prstGeom>
        </p:spPr>
      </p:pic>
      <p:pic>
        <p:nvPicPr>
          <p:cNvPr id="9" name="Picture 8">
            <a:extLst>
              <a:ext uri="{FF2B5EF4-FFF2-40B4-BE49-F238E27FC236}">
                <a16:creationId xmlns:a16="http://schemas.microsoft.com/office/drawing/2014/main" id="{EEBF65C5-D5CE-4A8C-B660-8120AE7D9C3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5925" y="3389137"/>
            <a:ext cx="2703238" cy="696381"/>
          </a:xfrm>
          <a:prstGeom prst="rect">
            <a:avLst/>
          </a:prstGeom>
        </p:spPr>
      </p:pic>
      <p:pic>
        <p:nvPicPr>
          <p:cNvPr id="12" name="Picture 11">
            <a:extLst>
              <a:ext uri="{FF2B5EF4-FFF2-40B4-BE49-F238E27FC236}">
                <a16:creationId xmlns:a16="http://schemas.microsoft.com/office/drawing/2014/main" id="{16257780-3EC3-4E83-A713-A8ACE28CC8F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65925" y="5178648"/>
            <a:ext cx="3111772" cy="116980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Turbulent Flow Flocculation</a:t>
            </a:r>
          </a:p>
        </p:txBody>
      </p:sp>
      <p:sp>
        <p:nvSpPr>
          <p:cNvPr id="10" name="TextBox 9"/>
          <p:cNvSpPr txBox="1"/>
          <p:nvPr/>
        </p:nvSpPr>
        <p:spPr>
          <a:xfrm>
            <a:off x="466725" y="5353050"/>
            <a:ext cx="8220075" cy="954107"/>
          </a:xfrm>
          <a:prstGeom prst="rect">
            <a:avLst/>
          </a:prstGeom>
          <a:noFill/>
        </p:spPr>
        <p:txBody>
          <a:bodyPr wrap="square" rtlCol="0">
            <a:spAutoFit/>
          </a:bodyPr>
          <a:lstStyle/>
          <a:p>
            <a:r>
              <a:rPr lang="en-US" dirty="0"/>
              <a:t>The minimum flow for a turbulent flow reactor is about 110 </a:t>
            </a:r>
            <a:r>
              <a:rPr lang="en-US" dirty="0" err="1"/>
              <a:t>mL</a:t>
            </a:r>
            <a:r>
              <a:rPr lang="en-US" dirty="0"/>
              <a:t>/s. The minimum S is 3.66 cm</a:t>
            </a:r>
          </a:p>
        </p:txBody>
      </p:sp>
      <p:sp>
        <p:nvSpPr>
          <p:cNvPr id="7" name="TextBox 6"/>
          <p:cNvSpPr txBox="1"/>
          <p:nvPr/>
        </p:nvSpPr>
        <p:spPr>
          <a:xfrm>
            <a:off x="212651" y="3338624"/>
            <a:ext cx="8465779" cy="523220"/>
          </a:xfrm>
          <a:prstGeom prst="rect">
            <a:avLst/>
          </a:prstGeom>
          <a:noFill/>
        </p:spPr>
        <p:txBody>
          <a:bodyPr wrap="none" rtlCol="0">
            <a:spAutoFit/>
          </a:bodyPr>
          <a:lstStyle/>
          <a:p>
            <a:r>
              <a:rPr lang="en-US" dirty="0"/>
              <a:t>Combine equation for Q and S to get Q as function of Re.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1C87E76C-7E83-46A1-92A3-654AE29D964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51155" y="2301753"/>
            <a:ext cx="2441143" cy="707048"/>
          </a:xfrm>
          <a:prstGeom prst="rect">
            <a:avLst/>
          </a:prstGeom>
        </p:spPr>
      </p:pic>
      <p:pic>
        <p:nvPicPr>
          <p:cNvPr id="11" name="Picture 10">
            <a:extLst>
              <a:ext uri="{FF2B5EF4-FFF2-40B4-BE49-F238E27FC236}">
                <a16:creationId xmlns:a16="http://schemas.microsoft.com/office/drawing/2014/main" id="{92C8084A-F6D5-4DB1-8B16-885284CDF37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70066" y="2167378"/>
            <a:ext cx="2595694" cy="975798"/>
          </a:xfrm>
          <a:prstGeom prst="rect">
            <a:avLst/>
          </a:prstGeom>
        </p:spPr>
      </p:pic>
      <p:pic>
        <p:nvPicPr>
          <p:cNvPr id="6" name="Picture 5">
            <a:extLst>
              <a:ext uri="{FF2B5EF4-FFF2-40B4-BE49-F238E27FC236}">
                <a16:creationId xmlns:a16="http://schemas.microsoft.com/office/drawing/2014/main" id="{2752AFB0-D7C8-4930-B2EC-200DD67A3CCB}"/>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51155" y="4191667"/>
            <a:ext cx="2284190" cy="847238"/>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equation for Spacing as function of head loss</a:t>
            </a:r>
            <a:endParaRPr lang="en-US" dirty="0">
              <a:latin typeface="Symbol" panose="05050102010706020507" pitchFamily="18" charset="2"/>
            </a:endParaRPr>
          </a:p>
        </p:txBody>
      </p:sp>
      <p:cxnSp>
        <p:nvCxnSpPr>
          <p:cNvPr id="24" name="Straight Connector 23"/>
          <p:cNvCxnSpPr/>
          <p:nvPr/>
        </p:nvCxnSpPr>
        <p:spPr bwMode="auto">
          <a:xfrm>
            <a:off x="5404517"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6" name="Straight Connector 25"/>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5" name="Picture 4">
            <a:extLst>
              <a:ext uri="{FF2B5EF4-FFF2-40B4-BE49-F238E27FC236}">
                <a16:creationId xmlns:a16="http://schemas.microsoft.com/office/drawing/2014/main" id="{0FE324DB-4813-4B24-993F-7ACFE089E0BE}"/>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676392" y="1732625"/>
            <a:ext cx="1382095" cy="696381"/>
          </a:xfrm>
          <a:prstGeom prst="rect">
            <a:avLst/>
          </a:prstGeom>
        </p:spPr>
      </p:pic>
      <p:pic>
        <p:nvPicPr>
          <p:cNvPr id="7" name="Picture 6">
            <a:extLst>
              <a:ext uri="{FF2B5EF4-FFF2-40B4-BE49-F238E27FC236}">
                <a16:creationId xmlns:a16="http://schemas.microsoft.com/office/drawing/2014/main" id="{5057C7D4-2FFA-43E0-99FE-AB4CEB3F84F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991945" y="1748626"/>
            <a:ext cx="2281143" cy="664381"/>
          </a:xfrm>
          <a:prstGeom prst="rect">
            <a:avLst/>
          </a:prstGeom>
        </p:spPr>
      </p:pic>
      <p:pic>
        <p:nvPicPr>
          <p:cNvPr id="9" name="Picture 8">
            <a:extLst>
              <a:ext uri="{FF2B5EF4-FFF2-40B4-BE49-F238E27FC236}">
                <a16:creationId xmlns:a16="http://schemas.microsoft.com/office/drawing/2014/main" id="{03D6BC50-FF18-4778-99B9-E2D2D554C0A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757910" y="1725008"/>
            <a:ext cx="3168000" cy="711619"/>
          </a:xfrm>
          <a:prstGeom prst="rect">
            <a:avLst/>
          </a:prstGeom>
        </p:spPr>
      </p:pic>
      <p:pic>
        <p:nvPicPr>
          <p:cNvPr id="11" name="Picture 10">
            <a:extLst>
              <a:ext uri="{FF2B5EF4-FFF2-40B4-BE49-F238E27FC236}">
                <a16:creationId xmlns:a16="http://schemas.microsoft.com/office/drawing/2014/main" id="{3144788D-13D4-4259-B82C-3E29D1A3979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381341" y="3282584"/>
            <a:ext cx="2441143" cy="668952"/>
          </a:xfrm>
          <a:prstGeom prst="rect">
            <a:avLst/>
          </a:prstGeom>
        </p:spPr>
      </p:pic>
      <p:pic>
        <p:nvPicPr>
          <p:cNvPr id="13" name="Picture 12">
            <a:extLst>
              <a:ext uri="{FF2B5EF4-FFF2-40B4-BE49-F238E27FC236}">
                <a16:creationId xmlns:a16="http://schemas.microsoft.com/office/drawing/2014/main" id="{09AF6F5A-0742-45BF-9F41-126A8638711D}"/>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81116" y="4387757"/>
            <a:ext cx="5042285" cy="847238"/>
          </a:xfrm>
          <a:prstGeom prst="rect">
            <a:avLst/>
          </a:prstGeom>
        </p:spPr>
      </p:pic>
      <p:pic>
        <p:nvPicPr>
          <p:cNvPr id="27" name="Picture 26">
            <a:extLst>
              <a:ext uri="{FF2B5EF4-FFF2-40B4-BE49-F238E27FC236}">
                <a16:creationId xmlns:a16="http://schemas.microsoft.com/office/drawing/2014/main" id="{973DAB6D-85B9-44B9-BCEB-A0890B5E0A9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9878" y="5641009"/>
            <a:ext cx="5264762" cy="857905"/>
          </a:xfrm>
          <a:prstGeom prst="rect">
            <a:avLst/>
          </a:prstGeom>
        </p:spPr>
      </p:pic>
      <p:pic>
        <p:nvPicPr>
          <p:cNvPr id="29" name="Picture 28">
            <a:extLst>
              <a:ext uri="{FF2B5EF4-FFF2-40B4-BE49-F238E27FC236}">
                <a16:creationId xmlns:a16="http://schemas.microsoft.com/office/drawing/2014/main" id="{9F9C687E-C797-4B3C-9305-FC98AF386282}"/>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094328" y="3137588"/>
            <a:ext cx="711619" cy="208762"/>
          </a:xfrm>
          <a:prstGeom prst="rect">
            <a:avLst/>
          </a:prstGeom>
        </p:spPr>
      </p:pic>
      <p:pic>
        <p:nvPicPr>
          <p:cNvPr id="31" name="Picture 30">
            <a:extLst>
              <a:ext uri="{FF2B5EF4-FFF2-40B4-BE49-F238E27FC236}">
                <a16:creationId xmlns:a16="http://schemas.microsoft.com/office/drawing/2014/main" id="{CDAB41B2-8711-447A-96EA-05B2228869F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757910" y="3731384"/>
            <a:ext cx="3137524" cy="708571"/>
          </a:xfrm>
          <a:prstGeom prst="rect">
            <a:avLst/>
          </a:prstGeom>
        </p:spPr>
      </p:pic>
      <p:pic>
        <p:nvPicPr>
          <p:cNvPr id="35" name="Picture 34">
            <a:extLst>
              <a:ext uri="{FF2B5EF4-FFF2-40B4-BE49-F238E27FC236}">
                <a16:creationId xmlns:a16="http://schemas.microsoft.com/office/drawing/2014/main" id="{DE1C064A-5195-427E-AE22-6F81A21F73EB}"/>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640577" y="4672628"/>
            <a:ext cx="3402665" cy="2794666"/>
          </a:xfrm>
          <a:prstGeom prst="rect">
            <a:avLst/>
          </a:prstGeom>
        </p:spPr>
      </p:pic>
      <p:pic>
        <p:nvPicPr>
          <p:cNvPr id="37" name="Picture 36">
            <a:extLst>
              <a:ext uri="{FF2B5EF4-FFF2-40B4-BE49-F238E27FC236}">
                <a16:creationId xmlns:a16="http://schemas.microsoft.com/office/drawing/2014/main" id="{32CB5E78-FB6A-4170-ADC2-A7E129CD3E1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713585" y="5405111"/>
            <a:ext cx="981333" cy="687238"/>
          </a:xfrm>
          <a:prstGeom prst="rect">
            <a:avLst/>
          </a:prstGeom>
        </p:spPr>
      </p:pic>
      <p:pic>
        <p:nvPicPr>
          <p:cNvPr id="39" name="Picture 38">
            <a:extLst>
              <a:ext uri="{FF2B5EF4-FFF2-40B4-BE49-F238E27FC236}">
                <a16:creationId xmlns:a16="http://schemas.microsoft.com/office/drawing/2014/main" id="{F4FDEAE9-BE14-4FBC-9FE0-BA6CC17CBBCA}"/>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9713585" y="6503714"/>
            <a:ext cx="4047238" cy="708571"/>
          </a:xfrm>
          <a:prstGeom prst="rect">
            <a:avLst/>
          </a:prstGeom>
        </p:spPr>
      </p:pic>
    </p:spTree>
    <p:extLst>
      <p:ext uri="{BB962C8B-B14F-4D97-AF65-F5344CB8AC3E}">
        <p14:creationId xmlns:p14="http://schemas.microsoft.com/office/powerpoint/2010/main" val="41258157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a:t>
            </a:r>
            <a:r>
              <a:rPr lang="el-GR" b="0" dirty="0"/>
              <a:t>α</a:t>
            </a:r>
            <a:r>
              <a:rPr lang="el-GR" sz="2400" b="0" dirty="0"/>
              <a:t>ε</a:t>
            </a:r>
            <a:r>
              <a:rPr lang="en-US" dirty="0"/>
              <a:t> as function of head loss</a:t>
            </a:r>
          </a:p>
        </p:txBody>
      </p:sp>
      <p:cxnSp>
        <p:nvCxnSpPr>
          <p:cNvPr id="8" name="Straight Connector 7"/>
          <p:cNvCxnSpPr/>
          <p:nvPr/>
        </p:nvCxnSpPr>
        <p:spPr bwMode="auto">
          <a:xfrm>
            <a:off x="5854890" y="1460310"/>
            <a:ext cx="0" cy="539769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12" name="Picture 11">
            <a:extLst>
              <a:ext uri="{FF2B5EF4-FFF2-40B4-BE49-F238E27FC236}">
                <a16:creationId xmlns:a16="http://schemas.microsoft.com/office/drawing/2014/main" id="{72D2911F-56FD-4B68-828D-ED1DD5D186D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09192" y="1679953"/>
            <a:ext cx="2441143" cy="668952"/>
          </a:xfrm>
          <a:prstGeom prst="rect">
            <a:avLst/>
          </a:prstGeom>
        </p:spPr>
      </p:pic>
      <p:pic>
        <p:nvPicPr>
          <p:cNvPr id="13" name="Picture 12">
            <a:extLst>
              <a:ext uri="{FF2B5EF4-FFF2-40B4-BE49-F238E27FC236}">
                <a16:creationId xmlns:a16="http://schemas.microsoft.com/office/drawing/2014/main" id="{5A48B707-0609-42A7-A938-12B2CBF1E84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1813" y="2472287"/>
            <a:ext cx="5264762" cy="857905"/>
          </a:xfrm>
          <a:prstGeom prst="rect">
            <a:avLst/>
          </a:prstGeom>
        </p:spPr>
      </p:pic>
      <p:pic>
        <p:nvPicPr>
          <p:cNvPr id="9" name="Picture 8">
            <a:extLst>
              <a:ext uri="{FF2B5EF4-FFF2-40B4-BE49-F238E27FC236}">
                <a16:creationId xmlns:a16="http://schemas.microsoft.com/office/drawing/2014/main" id="{995D2AC4-E2FC-4526-8359-86FBAB315A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1813" y="5062538"/>
            <a:ext cx="5255619" cy="999619"/>
          </a:xfrm>
          <a:prstGeom prst="rect">
            <a:avLst/>
          </a:prstGeom>
        </p:spPr>
      </p:pic>
      <p:pic>
        <p:nvPicPr>
          <p:cNvPr id="14" name="Picture 13">
            <a:extLst>
              <a:ext uri="{FF2B5EF4-FFF2-40B4-BE49-F238E27FC236}">
                <a16:creationId xmlns:a16="http://schemas.microsoft.com/office/drawing/2014/main" id="{70AC02A8-A416-43A2-9F62-A0CA8DDDA5A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223189" y="1805667"/>
            <a:ext cx="711619" cy="208762"/>
          </a:xfrm>
          <a:prstGeom prst="rect">
            <a:avLst/>
          </a:prstGeom>
        </p:spPr>
      </p:pic>
      <p:pic>
        <p:nvPicPr>
          <p:cNvPr id="16" name="Picture 15">
            <a:extLst>
              <a:ext uri="{FF2B5EF4-FFF2-40B4-BE49-F238E27FC236}">
                <a16:creationId xmlns:a16="http://schemas.microsoft.com/office/drawing/2014/main" id="{20E5AD1F-5C54-4EBD-A3C7-1781A7FF83B5}"/>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627378" y="1871282"/>
            <a:ext cx="5371428" cy="857905"/>
          </a:xfrm>
          <a:prstGeom prst="rect">
            <a:avLst/>
          </a:prstGeom>
        </p:spPr>
      </p:pic>
      <p:pic>
        <p:nvPicPr>
          <p:cNvPr id="20" name="Picture 19">
            <a:extLst>
              <a:ext uri="{FF2B5EF4-FFF2-40B4-BE49-F238E27FC236}">
                <a16:creationId xmlns:a16="http://schemas.microsoft.com/office/drawing/2014/main" id="{26A84933-255A-4D0B-A301-4A952356A6A6}"/>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648712" y="5062537"/>
            <a:ext cx="5392762" cy="999619"/>
          </a:xfrm>
          <a:prstGeom prst="rect">
            <a:avLst/>
          </a:prstGeom>
        </p:spPr>
      </p:pic>
    </p:spTree>
    <p:extLst>
      <p:ext uri="{BB962C8B-B14F-4D97-AF65-F5344CB8AC3E}">
        <p14:creationId xmlns:p14="http://schemas.microsoft.com/office/powerpoint/2010/main" val="13338754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residence time as function of Head Loss</a:t>
            </a:r>
          </a:p>
        </p:txBody>
      </p:sp>
      <p:cxnSp>
        <p:nvCxnSpPr>
          <p:cNvPr id="8" name="Straight Connector 7"/>
          <p:cNvCxnSpPr/>
          <p:nvPr/>
        </p:nvCxnSpPr>
        <p:spPr bwMode="auto">
          <a:xfrm>
            <a:off x="5854890"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9" name="Straight Connector 8"/>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18" name="Picture 17">
            <a:extLst>
              <a:ext uri="{FF2B5EF4-FFF2-40B4-BE49-F238E27FC236}">
                <a16:creationId xmlns:a16="http://schemas.microsoft.com/office/drawing/2014/main" id="{5DE7D0EA-2A26-4D62-B10A-0C9627959E0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32322" y="1827287"/>
            <a:ext cx="981333" cy="687238"/>
          </a:xfrm>
          <a:prstGeom prst="rect">
            <a:avLst/>
          </a:prstGeom>
        </p:spPr>
      </p:pic>
      <p:pic>
        <p:nvPicPr>
          <p:cNvPr id="20" name="Picture 19">
            <a:extLst>
              <a:ext uri="{FF2B5EF4-FFF2-40B4-BE49-F238E27FC236}">
                <a16:creationId xmlns:a16="http://schemas.microsoft.com/office/drawing/2014/main" id="{62A682C5-0410-4B9F-9CD8-FABF69BF398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22841" y="1744239"/>
            <a:ext cx="1523809" cy="853333"/>
          </a:xfrm>
          <a:prstGeom prst="rect">
            <a:avLst/>
          </a:prstGeom>
        </p:spPr>
      </p:pic>
      <p:pic>
        <p:nvPicPr>
          <p:cNvPr id="22" name="Picture 21">
            <a:extLst>
              <a:ext uri="{FF2B5EF4-FFF2-40B4-BE49-F238E27FC236}">
                <a16:creationId xmlns:a16="http://schemas.microsoft.com/office/drawing/2014/main" id="{10F3FD00-1B81-416C-B89F-3053DF655141}"/>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455836" y="1826555"/>
            <a:ext cx="1473524" cy="760381"/>
          </a:xfrm>
          <a:prstGeom prst="rect">
            <a:avLst/>
          </a:prstGeom>
        </p:spPr>
      </p:pic>
      <p:pic>
        <p:nvPicPr>
          <p:cNvPr id="23" name="Picture 22">
            <a:extLst>
              <a:ext uri="{FF2B5EF4-FFF2-40B4-BE49-F238E27FC236}">
                <a16:creationId xmlns:a16="http://schemas.microsoft.com/office/drawing/2014/main" id="{AE76D52F-566B-427D-9CB4-12EC9ADE7D5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87944" y="3337513"/>
            <a:ext cx="5255619" cy="999619"/>
          </a:xfrm>
          <a:prstGeom prst="rect">
            <a:avLst/>
          </a:prstGeom>
        </p:spPr>
      </p:pic>
      <p:pic>
        <p:nvPicPr>
          <p:cNvPr id="25" name="Picture 24">
            <a:extLst>
              <a:ext uri="{FF2B5EF4-FFF2-40B4-BE49-F238E27FC236}">
                <a16:creationId xmlns:a16="http://schemas.microsoft.com/office/drawing/2014/main" id="{84B99904-241F-4B95-85A6-7E8E96CD38A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1943" y="5093876"/>
            <a:ext cx="5127619" cy="999619"/>
          </a:xfrm>
          <a:prstGeom prst="rect">
            <a:avLst/>
          </a:prstGeom>
        </p:spPr>
      </p:pic>
      <p:pic>
        <p:nvPicPr>
          <p:cNvPr id="26" name="Picture 25">
            <a:extLst>
              <a:ext uri="{FF2B5EF4-FFF2-40B4-BE49-F238E27FC236}">
                <a16:creationId xmlns:a16="http://schemas.microsoft.com/office/drawing/2014/main" id="{92C50F5B-47B5-4C1D-9851-B3B5864F2C1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143636" y="3837824"/>
            <a:ext cx="711619" cy="208762"/>
          </a:xfrm>
          <a:prstGeom prst="rect">
            <a:avLst/>
          </a:prstGeom>
        </p:spPr>
      </p:pic>
      <p:pic>
        <p:nvPicPr>
          <p:cNvPr id="28" name="Picture 27">
            <a:extLst>
              <a:ext uri="{FF2B5EF4-FFF2-40B4-BE49-F238E27FC236}">
                <a16:creationId xmlns:a16="http://schemas.microsoft.com/office/drawing/2014/main" id="{8FD22A64-D313-44FF-9843-C0B81960F3C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7022707" y="5213494"/>
            <a:ext cx="1436952" cy="760381"/>
          </a:xfrm>
          <a:prstGeom prst="rect">
            <a:avLst/>
          </a:prstGeom>
        </p:spPr>
      </p:pic>
      <p:pic>
        <p:nvPicPr>
          <p:cNvPr id="30" name="Picture 29">
            <a:extLst>
              <a:ext uri="{FF2B5EF4-FFF2-40B4-BE49-F238E27FC236}">
                <a16:creationId xmlns:a16="http://schemas.microsoft.com/office/drawing/2014/main" id="{C29AC7AE-4E46-4798-B1BB-FC81DA682E75}"/>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7847" y="2969381"/>
            <a:ext cx="6171428" cy="999619"/>
          </a:xfrm>
          <a:prstGeom prst="rect">
            <a:avLst/>
          </a:prstGeom>
        </p:spPr>
      </p:pic>
      <p:pic>
        <p:nvPicPr>
          <p:cNvPr id="32" name="Picture 31">
            <a:extLst>
              <a:ext uri="{FF2B5EF4-FFF2-40B4-BE49-F238E27FC236}">
                <a16:creationId xmlns:a16="http://schemas.microsoft.com/office/drawing/2014/main" id="{C64D9D91-6E81-4FC1-B509-02ADE22E7F68}"/>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299276" y="4369029"/>
            <a:ext cx="5234285" cy="999619"/>
          </a:xfrm>
          <a:prstGeom prst="rect">
            <a:avLst/>
          </a:prstGeom>
        </p:spPr>
      </p:pic>
    </p:spTree>
    <p:extLst>
      <p:ext uri="{BB962C8B-B14F-4D97-AF65-F5344CB8AC3E}">
        <p14:creationId xmlns:p14="http://schemas.microsoft.com/office/powerpoint/2010/main" val="9377985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31014682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View Area as a function of head loss</a:t>
            </a:r>
          </a:p>
        </p:txBody>
      </p:sp>
      <p:cxnSp>
        <p:nvCxnSpPr>
          <p:cNvPr id="21" name="Straight Connector 20"/>
          <p:cNvCxnSpPr/>
          <p:nvPr/>
        </p:nvCxnSpPr>
        <p:spPr bwMode="auto">
          <a:xfrm>
            <a:off x="5854890"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4" name="Picture 3">
            <a:extLst>
              <a:ext uri="{FF2B5EF4-FFF2-40B4-BE49-F238E27FC236}">
                <a16:creationId xmlns:a16="http://schemas.microsoft.com/office/drawing/2014/main" id="{EBC225B5-EA03-4325-9419-0D8657146E2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19074" y="1756378"/>
            <a:ext cx="1736521" cy="675314"/>
          </a:xfrm>
          <a:prstGeom prst="rect">
            <a:avLst/>
          </a:prstGeom>
        </p:spPr>
      </p:pic>
      <p:pic>
        <p:nvPicPr>
          <p:cNvPr id="12" name="Picture 11">
            <a:extLst>
              <a:ext uri="{FF2B5EF4-FFF2-40B4-BE49-F238E27FC236}">
                <a16:creationId xmlns:a16="http://schemas.microsoft.com/office/drawing/2014/main" id="{6AB0105A-096F-4D68-96E9-16E48ED4CEB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3636" y="3152121"/>
            <a:ext cx="5127619" cy="999619"/>
          </a:xfrm>
          <a:prstGeom prst="rect">
            <a:avLst/>
          </a:prstGeom>
        </p:spPr>
      </p:pic>
      <p:pic>
        <p:nvPicPr>
          <p:cNvPr id="13" name="Picture 12">
            <a:extLst>
              <a:ext uri="{FF2B5EF4-FFF2-40B4-BE49-F238E27FC236}">
                <a16:creationId xmlns:a16="http://schemas.microsoft.com/office/drawing/2014/main" id="{D14E0BD2-3748-42E5-B325-4C136463668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891765" y="3230226"/>
            <a:ext cx="1436952" cy="760381"/>
          </a:xfrm>
          <a:prstGeom prst="rect">
            <a:avLst/>
          </a:prstGeom>
        </p:spPr>
      </p:pic>
      <p:pic>
        <p:nvPicPr>
          <p:cNvPr id="7" name="Picture 6">
            <a:extLst>
              <a:ext uri="{FF2B5EF4-FFF2-40B4-BE49-F238E27FC236}">
                <a16:creationId xmlns:a16="http://schemas.microsoft.com/office/drawing/2014/main" id="{B684277C-80E3-4AEE-B982-BE05C9A2374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8600" y="5400675"/>
            <a:ext cx="5498479" cy="928204"/>
          </a:xfrm>
          <a:prstGeom prst="rect">
            <a:avLst/>
          </a:prstGeom>
        </p:spPr>
      </p:pic>
      <p:pic>
        <p:nvPicPr>
          <p:cNvPr id="9" name="Picture 8">
            <a:extLst>
              <a:ext uri="{FF2B5EF4-FFF2-40B4-BE49-F238E27FC236}">
                <a16:creationId xmlns:a16="http://schemas.microsoft.com/office/drawing/2014/main" id="{941246E2-03AC-411F-BA22-71831BE7328D}"/>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296398" y="5484586"/>
            <a:ext cx="2406095" cy="760381"/>
          </a:xfrm>
          <a:prstGeom prst="rect">
            <a:avLst/>
          </a:prstGeom>
        </p:spPr>
      </p:pic>
    </p:spTree>
    <p:extLst>
      <p:ext uri="{BB962C8B-B14F-4D97-AF65-F5344CB8AC3E}">
        <p14:creationId xmlns:p14="http://schemas.microsoft.com/office/powerpoint/2010/main" val="28837270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522027"/>
          </a:xfrm>
        </p:spPr>
        <p:txBody>
          <a:bodyPr/>
          <a:lstStyle/>
          <a:p>
            <a:r>
              <a:rPr lang="en-US" sz="3200" dirty="0"/>
              <a:t>Cost of floc baffles and walls due to head loss</a:t>
            </a:r>
          </a:p>
        </p:txBody>
      </p:sp>
      <p:sp>
        <p:nvSpPr>
          <p:cNvPr id="6" name="TextBox 5"/>
          <p:cNvSpPr txBox="1"/>
          <p:nvPr/>
        </p:nvSpPr>
        <p:spPr>
          <a:xfrm>
            <a:off x="597658" y="2838734"/>
            <a:ext cx="2006221" cy="954107"/>
          </a:xfrm>
          <a:prstGeom prst="rect">
            <a:avLst/>
          </a:prstGeom>
          <a:noFill/>
        </p:spPr>
        <p:txBody>
          <a:bodyPr wrap="square" rtlCol="0">
            <a:spAutoFit/>
          </a:bodyPr>
          <a:lstStyle/>
          <a:p>
            <a:r>
              <a:rPr lang="en-US" dirty="0"/>
              <a:t>Floc tank walls</a:t>
            </a:r>
          </a:p>
        </p:txBody>
      </p:sp>
      <p:sp>
        <p:nvSpPr>
          <p:cNvPr id="7" name="TextBox 6"/>
          <p:cNvSpPr txBox="1"/>
          <p:nvPr/>
        </p:nvSpPr>
        <p:spPr>
          <a:xfrm>
            <a:off x="2879108" y="2991133"/>
            <a:ext cx="2006221" cy="523220"/>
          </a:xfrm>
          <a:prstGeom prst="rect">
            <a:avLst/>
          </a:prstGeom>
          <a:noFill/>
        </p:spPr>
        <p:txBody>
          <a:bodyPr wrap="square" rtlCol="0">
            <a:spAutoFit/>
          </a:bodyPr>
          <a:lstStyle/>
          <a:p>
            <a:r>
              <a:rPr lang="en-US" dirty="0"/>
              <a:t>baffles</a:t>
            </a:r>
          </a:p>
        </p:txBody>
      </p:sp>
      <p:graphicFrame>
        <p:nvGraphicFramePr>
          <p:cNvPr id="11" name="Object 10"/>
          <p:cNvGraphicFramePr>
            <a:graphicFrameLocks noChangeAspect="1"/>
          </p:cNvGraphicFramePr>
          <p:nvPr>
            <p:extLst>
              <p:ext uri="{D42A27DB-BD31-4B8C-83A1-F6EECF244321}">
                <p14:modId xmlns:p14="http://schemas.microsoft.com/office/powerpoint/2010/main" val="2832714810"/>
              </p:ext>
            </p:extLst>
          </p:nvPr>
        </p:nvGraphicFramePr>
        <p:xfrm>
          <a:off x="1182688" y="7353300"/>
          <a:ext cx="4392612" cy="1728788"/>
        </p:xfrm>
        <a:graphic>
          <a:graphicData uri="http://schemas.openxmlformats.org/presentationml/2006/ole">
            <mc:AlternateContent xmlns:mc="http://schemas.openxmlformats.org/markup-compatibility/2006">
              <mc:Choice xmlns:v="urn:schemas-microsoft-com:vml" Requires="v">
                <p:oleObj spid="_x0000_s2213332" name="Equation" r:id="rId8" imgW="3771720" imgH="1485720" progId="Equation.DSMT4">
                  <p:embed/>
                </p:oleObj>
              </mc:Choice>
              <mc:Fallback>
                <p:oleObj name="Equation" r:id="rId8" imgW="3771720" imgH="1485720" progId="Equation.DSMT4">
                  <p:embed/>
                  <p:pic>
                    <p:nvPicPr>
                      <p:cNvPr id="0" name=""/>
                      <p:cNvPicPr>
                        <a:picLocks noChangeAspect="1" noChangeArrowheads="1"/>
                      </p:cNvPicPr>
                      <p:nvPr/>
                    </p:nvPicPr>
                    <p:blipFill>
                      <a:blip r:embed="rId9"/>
                      <a:srcRect/>
                      <a:stretch>
                        <a:fillRect/>
                      </a:stretch>
                    </p:blipFill>
                    <p:spPr bwMode="auto">
                      <a:xfrm>
                        <a:off x="1182688" y="7353300"/>
                        <a:ext cx="439261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4171896" y="2179467"/>
            <a:ext cx="5057795" cy="523220"/>
          </a:xfrm>
          <a:prstGeom prst="rect">
            <a:avLst/>
          </a:prstGeom>
          <a:noFill/>
        </p:spPr>
        <p:txBody>
          <a:bodyPr wrap="none" rtlCol="0">
            <a:spAutoFit/>
          </a:bodyPr>
          <a:lstStyle/>
          <a:p>
            <a:r>
              <a:rPr lang="en-US" dirty="0"/>
              <a:t>I assume optimal design has S=W</a:t>
            </a:r>
          </a:p>
        </p:txBody>
      </p:sp>
      <p:pic>
        <p:nvPicPr>
          <p:cNvPr id="13" name="Picture 12">
            <a:extLst>
              <a:ext uri="{FF2B5EF4-FFF2-40B4-BE49-F238E27FC236}">
                <a16:creationId xmlns:a16="http://schemas.microsoft.com/office/drawing/2014/main" id="{BD880471-61DD-4C11-96F5-FCEF7D7C12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199" y="704704"/>
            <a:ext cx="8375301" cy="491575"/>
          </a:xfrm>
          <a:prstGeom prst="rect">
            <a:avLst/>
          </a:prstGeom>
        </p:spPr>
      </p:pic>
      <p:pic>
        <p:nvPicPr>
          <p:cNvPr id="15" name="Picture 14">
            <a:extLst>
              <a:ext uri="{FF2B5EF4-FFF2-40B4-BE49-F238E27FC236}">
                <a16:creationId xmlns:a16="http://schemas.microsoft.com/office/drawing/2014/main" id="{7AC0518A-18DD-4E1D-A689-67FA36B087B4}"/>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25268" y="1869053"/>
            <a:ext cx="2209524" cy="565333"/>
          </a:xfrm>
          <a:prstGeom prst="rect">
            <a:avLst/>
          </a:prstGeom>
        </p:spPr>
      </p:pic>
      <p:pic>
        <p:nvPicPr>
          <p:cNvPr id="17" name="Picture 16">
            <a:extLst>
              <a:ext uri="{FF2B5EF4-FFF2-40B4-BE49-F238E27FC236}">
                <a16:creationId xmlns:a16="http://schemas.microsoft.com/office/drawing/2014/main" id="{AC572BDE-F7AF-41E7-9DEA-07748F71C33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974829" y="2920314"/>
            <a:ext cx="3940571" cy="708571"/>
          </a:xfrm>
          <a:prstGeom prst="rect">
            <a:avLst/>
          </a:prstGeom>
        </p:spPr>
      </p:pic>
      <p:pic>
        <p:nvPicPr>
          <p:cNvPr id="19" name="Picture 18">
            <a:extLst>
              <a:ext uri="{FF2B5EF4-FFF2-40B4-BE49-F238E27FC236}">
                <a16:creationId xmlns:a16="http://schemas.microsoft.com/office/drawing/2014/main" id="{80C56354-07BD-42F4-8219-9592CD6BF9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7403" y="4475042"/>
            <a:ext cx="4412952" cy="752762"/>
          </a:xfrm>
          <a:prstGeom prst="rect">
            <a:avLst/>
          </a:prstGeom>
        </p:spPr>
      </p:pic>
      <p:pic>
        <p:nvPicPr>
          <p:cNvPr id="21" name="Picture 20">
            <a:extLst>
              <a:ext uri="{FF2B5EF4-FFF2-40B4-BE49-F238E27FC236}">
                <a16:creationId xmlns:a16="http://schemas.microsoft.com/office/drawing/2014/main" id="{26346526-3EB5-4DA9-BC47-D5D0834EAC01}"/>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7403" y="5716709"/>
            <a:ext cx="4556190" cy="661333"/>
          </a:xfrm>
          <a:prstGeom prst="rect">
            <a:avLst/>
          </a:prstGeom>
        </p:spPr>
      </p:pic>
    </p:spTree>
    <p:extLst>
      <p:ext uri="{BB962C8B-B14F-4D97-AF65-F5344CB8AC3E}">
        <p14:creationId xmlns:p14="http://schemas.microsoft.com/office/powerpoint/2010/main" val="17557537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as function of head loss</a:t>
            </a:r>
          </a:p>
        </p:txBody>
      </p:sp>
      <p:pic>
        <p:nvPicPr>
          <p:cNvPr id="12" name="Picture 11">
            <a:extLst>
              <a:ext uri="{FF2B5EF4-FFF2-40B4-BE49-F238E27FC236}">
                <a16:creationId xmlns:a16="http://schemas.microsoft.com/office/drawing/2014/main" id="{BED4EC58-A92C-4864-ADEE-96EA713E11D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98649" y="880025"/>
            <a:ext cx="8375301" cy="491575"/>
          </a:xfrm>
          <a:prstGeom prst="rect">
            <a:avLst/>
          </a:prstGeom>
        </p:spPr>
      </p:pic>
      <p:pic>
        <p:nvPicPr>
          <p:cNvPr id="14" name="Picture 13">
            <a:extLst>
              <a:ext uri="{FF2B5EF4-FFF2-40B4-BE49-F238E27FC236}">
                <a16:creationId xmlns:a16="http://schemas.microsoft.com/office/drawing/2014/main" id="{E9354310-2E2A-4E00-939A-34D9C5A2409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1775" y="1781009"/>
            <a:ext cx="5498479" cy="928204"/>
          </a:xfrm>
          <a:prstGeom prst="rect">
            <a:avLst/>
          </a:prstGeom>
        </p:spPr>
      </p:pic>
      <p:pic>
        <p:nvPicPr>
          <p:cNvPr id="15" name="Picture 14">
            <a:extLst>
              <a:ext uri="{FF2B5EF4-FFF2-40B4-BE49-F238E27FC236}">
                <a16:creationId xmlns:a16="http://schemas.microsoft.com/office/drawing/2014/main" id="{2D213532-7FD0-4CD3-9A9D-5CCDBE6ACBE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299573" y="1864920"/>
            <a:ext cx="2406095" cy="760381"/>
          </a:xfrm>
          <a:prstGeom prst="rect">
            <a:avLst/>
          </a:prstGeom>
        </p:spPr>
      </p:pic>
      <p:pic>
        <p:nvPicPr>
          <p:cNvPr id="5" name="Picture 4">
            <a:extLst>
              <a:ext uri="{FF2B5EF4-FFF2-40B4-BE49-F238E27FC236}">
                <a16:creationId xmlns:a16="http://schemas.microsoft.com/office/drawing/2014/main" id="{0395E7C2-69B0-4DC6-9765-81B12485A11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51416" y="3258077"/>
            <a:ext cx="7025585" cy="3313645"/>
          </a:xfrm>
          <a:prstGeom prst="rect">
            <a:avLst/>
          </a:prstGeom>
        </p:spPr>
      </p:pic>
      <p:pic>
        <p:nvPicPr>
          <p:cNvPr id="17" name="Picture 16">
            <a:extLst>
              <a:ext uri="{FF2B5EF4-FFF2-40B4-BE49-F238E27FC236}">
                <a16:creationId xmlns:a16="http://schemas.microsoft.com/office/drawing/2014/main" id="{0B1E5CAB-856D-4A2A-84A1-B86AAC44D19E}"/>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86786" y="5262770"/>
            <a:ext cx="7524571" cy="1308952"/>
          </a:xfrm>
          <a:prstGeom prst="rect">
            <a:avLst/>
          </a:prstGeom>
        </p:spPr>
      </p:pic>
      <p:pic>
        <p:nvPicPr>
          <p:cNvPr id="19" name="Picture 18">
            <a:extLst>
              <a:ext uri="{FF2B5EF4-FFF2-40B4-BE49-F238E27FC236}">
                <a16:creationId xmlns:a16="http://schemas.microsoft.com/office/drawing/2014/main" id="{BF963EFF-17C9-46DE-97CC-91B5627632B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3323" y="2882579"/>
            <a:ext cx="7963428" cy="3689143"/>
          </a:xfrm>
          <a:prstGeom prst="rect">
            <a:avLst/>
          </a:prstGeom>
        </p:spPr>
      </p:pic>
    </p:spTree>
    <p:extLst>
      <p:ext uri="{BB962C8B-B14F-4D97-AF65-F5344CB8AC3E}">
        <p14:creationId xmlns:p14="http://schemas.microsoft.com/office/powerpoint/2010/main" val="23822140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head loss for a flocculator given 70 m^2/3 collision potential</a:t>
            </a:r>
          </a:p>
        </p:txBody>
      </p:sp>
      <p:pic>
        <p:nvPicPr>
          <p:cNvPr id="22128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871" y="1504122"/>
            <a:ext cx="8849901" cy="500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2992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average and maximum energy dissipation rates</a:t>
            </a:r>
          </a:p>
        </p:txBody>
      </p:sp>
      <p:pic>
        <p:nvPicPr>
          <p:cNvPr id="2213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142" y="1425789"/>
            <a:ext cx="5853966" cy="454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0126" y="6020488"/>
            <a:ext cx="8857396" cy="707886"/>
          </a:xfrm>
          <a:prstGeom prst="rect">
            <a:avLst/>
          </a:prstGeom>
          <a:noFill/>
        </p:spPr>
        <p:txBody>
          <a:bodyPr wrap="square" rtlCol="0">
            <a:spAutoFit/>
          </a:bodyPr>
          <a:lstStyle/>
          <a:p>
            <a:r>
              <a:rPr lang="en-US" sz="2000" dirty="0"/>
              <a:t>This suggests increasing the maximum energy dissipation rate to about 50 </a:t>
            </a:r>
            <a:r>
              <a:rPr lang="en-US" sz="2000" dirty="0" err="1"/>
              <a:t>mW</a:t>
            </a:r>
            <a:r>
              <a:rPr lang="en-US" sz="2000" dirty="0"/>
              <a:t>/kg, but if we can improve H/S, then we will want to use a lower energy dissipation rate.</a:t>
            </a:r>
          </a:p>
        </p:txBody>
      </p:sp>
    </p:spTree>
    <p:extLst>
      <p:ext uri="{BB962C8B-B14F-4D97-AF65-F5344CB8AC3E}">
        <p14:creationId xmlns:p14="http://schemas.microsoft.com/office/powerpoint/2010/main" val="9828916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velocity gradient</a:t>
            </a:r>
          </a:p>
        </p:txBody>
      </p:sp>
      <p:pic>
        <p:nvPicPr>
          <p:cNvPr id="221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49" y="1232303"/>
            <a:ext cx="7349071" cy="396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1540" y="5209668"/>
            <a:ext cx="7990764" cy="1384995"/>
          </a:xfrm>
          <a:prstGeom prst="rect">
            <a:avLst/>
          </a:prstGeom>
        </p:spPr>
        <p:txBody>
          <a:bodyPr wrap="square">
            <a:spAutoFit/>
          </a:bodyPr>
          <a:lstStyle/>
          <a:p>
            <a:r>
              <a:rPr lang="en-US" dirty="0"/>
              <a:t>The velocity gradient based on the average energy dissipation rate is in the conventional range of 20 to 180/s</a:t>
            </a:r>
          </a:p>
        </p:txBody>
      </p:sp>
    </p:spTree>
    <p:extLst>
      <p:ext uri="{BB962C8B-B14F-4D97-AF65-F5344CB8AC3E}">
        <p14:creationId xmlns:p14="http://schemas.microsoft.com/office/powerpoint/2010/main" val="6888154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a:t>
            </a:r>
          </a:p>
        </p:txBody>
      </p:sp>
      <p:pic>
        <p:nvPicPr>
          <p:cNvPr id="8" name="Picture 7">
            <a:extLst>
              <a:ext uri="{FF2B5EF4-FFF2-40B4-BE49-F238E27FC236}">
                <a16:creationId xmlns:a16="http://schemas.microsoft.com/office/drawing/2014/main" id="{F8E24D7D-B126-48B3-B68E-ADF774F568C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35158" y="2032345"/>
            <a:ext cx="1411048" cy="775619"/>
          </a:xfrm>
          <a:prstGeom prst="rect">
            <a:avLst/>
          </a:prstGeom>
        </p:spPr>
      </p:pic>
      <p:pic>
        <p:nvPicPr>
          <p:cNvPr id="10" name="Picture 9">
            <a:extLst>
              <a:ext uri="{FF2B5EF4-FFF2-40B4-BE49-F238E27FC236}">
                <a16:creationId xmlns:a16="http://schemas.microsoft.com/office/drawing/2014/main" id="{D7ABA3B3-CB4C-49C9-B415-3BFE36F26DD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72000" y="2039963"/>
            <a:ext cx="3238095" cy="760381"/>
          </a:xfrm>
          <a:prstGeom prst="rect">
            <a:avLst/>
          </a:prstGeom>
        </p:spPr>
      </p:pic>
      <p:pic>
        <p:nvPicPr>
          <p:cNvPr id="12" name="Picture 11">
            <a:extLst>
              <a:ext uri="{FF2B5EF4-FFF2-40B4-BE49-F238E27FC236}">
                <a16:creationId xmlns:a16="http://schemas.microsoft.com/office/drawing/2014/main" id="{37D0F59E-19E5-4859-ADE2-EFAFC19F170C}"/>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35158" y="3597582"/>
            <a:ext cx="3378286" cy="1214476"/>
          </a:xfrm>
          <a:prstGeom prst="rect">
            <a:avLst/>
          </a:prstGeom>
        </p:spPr>
      </p:pic>
      <p:pic>
        <p:nvPicPr>
          <p:cNvPr id="14" name="Picture 13">
            <a:extLst>
              <a:ext uri="{FF2B5EF4-FFF2-40B4-BE49-F238E27FC236}">
                <a16:creationId xmlns:a16="http://schemas.microsoft.com/office/drawing/2014/main" id="{0C264EAE-047C-4125-9E5A-02A14183AD7B}"/>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35158" y="5359753"/>
            <a:ext cx="5545143" cy="847238"/>
          </a:xfrm>
          <a:prstGeom prst="rect">
            <a:avLst/>
          </a:prstGeom>
        </p:spPr>
      </p:pic>
    </p:spTree>
    <p:extLst>
      <p:ext uri="{BB962C8B-B14F-4D97-AF65-F5344CB8AC3E}">
        <p14:creationId xmlns:p14="http://schemas.microsoft.com/office/powerpoint/2010/main" val="11739070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cost ratio?</a:t>
            </a:r>
          </a:p>
        </p:txBody>
      </p:sp>
      <p:sp>
        <p:nvSpPr>
          <p:cNvPr id="4" name="TextBox 3"/>
          <p:cNvSpPr txBox="1"/>
          <p:nvPr/>
        </p:nvSpPr>
        <p:spPr>
          <a:xfrm>
            <a:off x="968991" y="3043451"/>
            <a:ext cx="7956645" cy="5262979"/>
          </a:xfrm>
          <a:prstGeom prst="rect">
            <a:avLst/>
          </a:prstGeom>
          <a:noFill/>
        </p:spPr>
        <p:txBody>
          <a:bodyPr wrap="square" rtlCol="0">
            <a:spAutoFit/>
          </a:bodyPr>
          <a:lstStyle/>
          <a:p>
            <a:r>
              <a:rPr lang="en-US" dirty="0"/>
              <a:t>Express cost as a wall or ceiling or slab area. </a:t>
            </a:r>
          </a:p>
          <a:p>
            <a:r>
              <a:rPr lang="en-US" dirty="0"/>
              <a:t>Then cost per plan view area can be approximated as area per plan view area. This assumes that roof, slab, plant walls, and tank walls all have the same cost per unit area.</a:t>
            </a:r>
          </a:p>
          <a:p>
            <a:r>
              <a:rPr lang="en-US" dirty="0"/>
              <a:t>Cost per plan view area is due to slab and roof and tank walls. Slab and roof are order 2 if expressed as area of slab and roof per area of flocculator.</a:t>
            </a:r>
          </a:p>
          <a:p>
            <a:r>
              <a:rPr lang="en-US" dirty="0"/>
              <a:t>Tank wall area is </a:t>
            </a:r>
            <a:r>
              <a:rPr lang="en-US" dirty="0" err="1"/>
              <a:t>H.Floc</a:t>
            </a:r>
            <a:r>
              <a:rPr lang="en-US" dirty="0"/>
              <a:t>/</a:t>
            </a:r>
            <a:r>
              <a:rPr lang="en-US" dirty="0" err="1"/>
              <a:t>W.Floc</a:t>
            </a:r>
            <a:endParaRPr lang="en-US" dirty="0"/>
          </a:p>
          <a:p>
            <a:r>
              <a:rPr lang="en-US" dirty="0"/>
              <a:t>Cost per head loss is due to elevation of entrance tank and taller exterior walls of plant</a:t>
            </a:r>
          </a:p>
          <a:p>
            <a:r>
              <a:rPr lang="en-US" dirty="0"/>
              <a:t>Walls are 4*square root of plant area</a:t>
            </a:r>
          </a:p>
        </p:txBody>
      </p:sp>
      <p:pic>
        <p:nvPicPr>
          <p:cNvPr id="6" name="Picture 5">
            <a:extLst>
              <a:ext uri="{FF2B5EF4-FFF2-40B4-BE49-F238E27FC236}">
                <a16:creationId xmlns:a16="http://schemas.microsoft.com/office/drawing/2014/main" id="{F9D0FEBC-F8EA-4280-9F01-7CD4CAF3259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 y="2119314"/>
            <a:ext cx="1824818" cy="527444"/>
          </a:xfrm>
          <a:prstGeom prst="rect">
            <a:avLst/>
          </a:prstGeom>
        </p:spPr>
      </p:pic>
      <p:pic>
        <p:nvPicPr>
          <p:cNvPr id="11" name="Picture 10">
            <a:extLst>
              <a:ext uri="{FF2B5EF4-FFF2-40B4-BE49-F238E27FC236}">
                <a16:creationId xmlns:a16="http://schemas.microsoft.com/office/drawing/2014/main" id="{8CF2376E-D7B4-42A3-88F6-09606B0B2C3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80138" y="2133014"/>
            <a:ext cx="3416740" cy="500044"/>
          </a:xfrm>
          <a:prstGeom prst="rect">
            <a:avLst/>
          </a:prstGeom>
        </p:spPr>
      </p:pic>
      <p:pic>
        <p:nvPicPr>
          <p:cNvPr id="13" name="Picture 12">
            <a:extLst>
              <a:ext uri="{FF2B5EF4-FFF2-40B4-BE49-F238E27FC236}">
                <a16:creationId xmlns:a16="http://schemas.microsoft.com/office/drawing/2014/main" id="{80BAF4F5-BF10-493A-A8B0-34E074514B85}"/>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00801" y="2246571"/>
            <a:ext cx="2648179" cy="273997"/>
          </a:xfrm>
          <a:prstGeom prst="rect">
            <a:avLst/>
          </a:prstGeom>
        </p:spPr>
      </p:pic>
      <p:pic>
        <p:nvPicPr>
          <p:cNvPr id="15" name="Picture 14">
            <a:extLst>
              <a:ext uri="{FF2B5EF4-FFF2-40B4-BE49-F238E27FC236}">
                <a16:creationId xmlns:a16="http://schemas.microsoft.com/office/drawing/2014/main" id="{46E8E69C-45CE-4003-A97F-7046E8807A0D}"/>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935097" y="2753952"/>
            <a:ext cx="3087238" cy="675048"/>
          </a:xfrm>
          <a:prstGeom prst="rect">
            <a:avLst/>
          </a:prstGeom>
        </p:spPr>
      </p:pic>
    </p:spTree>
    <p:extLst>
      <p:ext uri="{BB962C8B-B14F-4D97-AF65-F5344CB8AC3E}">
        <p14:creationId xmlns:p14="http://schemas.microsoft.com/office/powerpoint/2010/main" val="39746501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I find Q where H/S is at transition?</a:t>
            </a:r>
          </a:p>
        </p:txBody>
      </p:sp>
      <p:sp>
        <p:nvSpPr>
          <p:cNvPr id="7" name="TextBox 6"/>
          <p:cNvSpPr txBox="1"/>
          <p:nvPr/>
        </p:nvSpPr>
        <p:spPr>
          <a:xfrm>
            <a:off x="5609230" y="2333767"/>
            <a:ext cx="5426486" cy="523220"/>
          </a:xfrm>
          <a:prstGeom prst="rect">
            <a:avLst/>
          </a:prstGeom>
          <a:noFill/>
        </p:spPr>
        <p:txBody>
          <a:bodyPr wrap="none" rtlCol="0">
            <a:spAutoFit/>
          </a:bodyPr>
          <a:lstStyle/>
          <a:p>
            <a:r>
              <a:rPr lang="en-US" dirty="0"/>
              <a:t>Use optimal head loss for Small H/S</a:t>
            </a:r>
          </a:p>
        </p:txBody>
      </p:sp>
      <p:pic>
        <p:nvPicPr>
          <p:cNvPr id="11" name="Picture 10">
            <a:extLst>
              <a:ext uri="{FF2B5EF4-FFF2-40B4-BE49-F238E27FC236}">
                <a16:creationId xmlns:a16="http://schemas.microsoft.com/office/drawing/2014/main" id="{9184658D-3064-4B69-9082-2F1BD2B4077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3378" y="2036256"/>
            <a:ext cx="3250286" cy="764952"/>
          </a:xfrm>
          <a:prstGeom prst="rect">
            <a:avLst/>
          </a:prstGeom>
        </p:spPr>
      </p:pic>
      <p:pic>
        <p:nvPicPr>
          <p:cNvPr id="13" name="Picture 12">
            <a:extLst>
              <a:ext uri="{FF2B5EF4-FFF2-40B4-BE49-F238E27FC236}">
                <a16:creationId xmlns:a16="http://schemas.microsoft.com/office/drawing/2014/main" id="{9AE4072B-8A21-40B0-B343-8F7BE6ACBC8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3378" y="3161697"/>
            <a:ext cx="3879619" cy="760381"/>
          </a:xfrm>
          <a:prstGeom prst="rect">
            <a:avLst/>
          </a:prstGeom>
        </p:spPr>
      </p:pic>
      <p:pic>
        <p:nvPicPr>
          <p:cNvPr id="15" name="Picture 14">
            <a:extLst>
              <a:ext uri="{FF2B5EF4-FFF2-40B4-BE49-F238E27FC236}">
                <a16:creationId xmlns:a16="http://schemas.microsoft.com/office/drawing/2014/main" id="{67F8DC2D-5CA0-4BB4-B542-CE7ADF7B2B66}"/>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3378" y="4821744"/>
            <a:ext cx="6066285" cy="999619"/>
          </a:xfrm>
          <a:prstGeom prst="rect">
            <a:avLst/>
          </a:prstGeom>
        </p:spPr>
      </p:pic>
      <p:pic>
        <p:nvPicPr>
          <p:cNvPr id="17" name="Picture 16">
            <a:extLst>
              <a:ext uri="{FF2B5EF4-FFF2-40B4-BE49-F238E27FC236}">
                <a16:creationId xmlns:a16="http://schemas.microsoft.com/office/drawing/2014/main" id="{D0314809-D5D6-4A6B-88AC-7832DBD919C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932909" y="3041382"/>
            <a:ext cx="2858666" cy="717714"/>
          </a:xfrm>
          <a:prstGeom prst="rect">
            <a:avLst/>
          </a:prstGeom>
        </p:spPr>
      </p:pic>
      <p:pic>
        <p:nvPicPr>
          <p:cNvPr id="19" name="Picture 18">
            <a:extLst>
              <a:ext uri="{FF2B5EF4-FFF2-40B4-BE49-F238E27FC236}">
                <a16:creationId xmlns:a16="http://schemas.microsoft.com/office/drawing/2014/main" id="{9D2FA66C-39AA-4547-8686-48E1B5BEBE0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685670" y="4029398"/>
            <a:ext cx="2105905" cy="668952"/>
          </a:xfrm>
          <a:prstGeom prst="rect">
            <a:avLst/>
          </a:prstGeom>
        </p:spPr>
      </p:pic>
      <p:pic>
        <p:nvPicPr>
          <p:cNvPr id="21" name="Picture 20">
            <a:extLst>
              <a:ext uri="{FF2B5EF4-FFF2-40B4-BE49-F238E27FC236}">
                <a16:creationId xmlns:a16="http://schemas.microsoft.com/office/drawing/2014/main" id="{0687B69E-3863-486C-8AAC-E96080D2EFF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828162" y="5954352"/>
            <a:ext cx="3087238" cy="675048"/>
          </a:xfrm>
          <a:prstGeom prst="rect">
            <a:avLst/>
          </a:prstGeom>
        </p:spPr>
      </p:pic>
    </p:spTree>
    <p:extLst>
      <p:ext uri="{BB962C8B-B14F-4D97-AF65-F5344CB8AC3E}">
        <p14:creationId xmlns:p14="http://schemas.microsoft.com/office/powerpoint/2010/main" val="145250597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 flow increases</a:t>
            </a:r>
          </a:p>
        </p:txBody>
      </p:sp>
      <p:sp>
        <p:nvSpPr>
          <p:cNvPr id="4" name="Content Placeholder 3"/>
          <p:cNvSpPr>
            <a:spLocks noGrp="1"/>
          </p:cNvSpPr>
          <p:nvPr>
            <p:ph idx="1"/>
          </p:nvPr>
        </p:nvSpPr>
        <p:spPr/>
        <p:txBody>
          <a:bodyPr/>
          <a:lstStyle/>
          <a:p>
            <a:r>
              <a:rPr lang="en-US" dirty="0"/>
              <a:t>H/S&gt;5 and narrow </a:t>
            </a:r>
            <a:r>
              <a:rPr lang="en-US" dirty="0" err="1"/>
              <a:t>W.Floc</a:t>
            </a:r>
            <a:endParaRPr lang="en-US" dirty="0"/>
          </a:p>
          <a:p>
            <a:r>
              <a:rPr lang="en-US" dirty="0"/>
              <a:t>H/S=5 as </a:t>
            </a:r>
            <a:r>
              <a:rPr lang="en-US" dirty="0" err="1"/>
              <a:t>W.Floc</a:t>
            </a:r>
            <a:r>
              <a:rPr lang="en-US" dirty="0"/>
              <a:t> increases to </a:t>
            </a:r>
          </a:p>
        </p:txBody>
      </p:sp>
    </p:spTree>
    <p:extLst>
      <p:ext uri="{BB962C8B-B14F-4D97-AF65-F5344CB8AC3E}">
        <p14:creationId xmlns:p14="http://schemas.microsoft.com/office/powerpoint/2010/main" val="2790666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205791092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from Max EDR</a:t>
            </a:r>
          </a:p>
        </p:txBody>
      </p:sp>
      <p:sp>
        <p:nvSpPr>
          <p:cNvPr id="3" name="Content Placeholder 2"/>
          <p:cNvSpPr>
            <a:spLocks noGrp="1"/>
          </p:cNvSpPr>
          <p:nvPr>
            <p:ph idx="1"/>
          </p:nvPr>
        </p:nvSpPr>
        <p:spPr>
          <a:xfrm>
            <a:off x="457200" y="1600200"/>
            <a:ext cx="6073073" cy="4525963"/>
          </a:xfrm>
        </p:spPr>
        <p:txBody>
          <a:bodyPr/>
          <a:lstStyle/>
          <a:p>
            <a:r>
              <a:rPr lang="en-US" dirty="0"/>
              <a:t>BOD of max EDR</a:t>
            </a:r>
          </a:p>
          <a:p>
            <a:r>
              <a:rPr lang="en-US" dirty="0"/>
              <a:t>Calculate residence time, head loss and reactor volume</a:t>
            </a:r>
          </a:p>
          <a:p>
            <a:r>
              <a:rPr lang="en-US" dirty="0"/>
              <a:t>Select channel width based on reactor volume, depth, length, and odd or even number of channels</a:t>
            </a:r>
          </a:p>
          <a:p>
            <a:endParaRPr lang="en-US" dirty="0"/>
          </a:p>
        </p:txBody>
      </p:sp>
      <p:pic>
        <p:nvPicPr>
          <p:cNvPr id="11" name="Picture 10">
            <a:extLst>
              <a:ext uri="{FF2B5EF4-FFF2-40B4-BE49-F238E27FC236}">
                <a16:creationId xmlns:a16="http://schemas.microsoft.com/office/drawing/2014/main" id="{C92CDB45-A4BD-4FC9-B100-D7439D598ABD}"/>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193061" y="1525588"/>
            <a:ext cx="1052952" cy="816762"/>
          </a:xfrm>
          <a:prstGeom prst="rect">
            <a:avLst/>
          </a:prstGeom>
        </p:spPr>
      </p:pic>
      <p:pic>
        <p:nvPicPr>
          <p:cNvPr id="13" name="Picture 12">
            <a:extLst>
              <a:ext uri="{FF2B5EF4-FFF2-40B4-BE49-F238E27FC236}">
                <a16:creationId xmlns:a16="http://schemas.microsoft.com/office/drawing/2014/main" id="{840B1466-8442-4719-8867-04ADEA5CA22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02550" y="1541610"/>
            <a:ext cx="1411048" cy="775619"/>
          </a:xfrm>
          <a:prstGeom prst="rect">
            <a:avLst/>
          </a:prstGeom>
        </p:spPr>
      </p:pic>
      <p:pic>
        <p:nvPicPr>
          <p:cNvPr id="15" name="Picture 14">
            <a:extLst>
              <a:ext uri="{FF2B5EF4-FFF2-40B4-BE49-F238E27FC236}">
                <a16:creationId xmlns:a16="http://schemas.microsoft.com/office/drawing/2014/main" id="{FC980A0B-27C6-4067-9F6D-B296DDA8E6A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803765" y="3017354"/>
            <a:ext cx="1590857" cy="697905"/>
          </a:xfrm>
          <a:prstGeom prst="rect">
            <a:avLst/>
          </a:prstGeom>
        </p:spPr>
      </p:pic>
      <p:pic>
        <p:nvPicPr>
          <p:cNvPr id="17" name="Picture 16">
            <a:extLst>
              <a:ext uri="{FF2B5EF4-FFF2-40B4-BE49-F238E27FC236}">
                <a16:creationId xmlns:a16="http://schemas.microsoft.com/office/drawing/2014/main" id="{AB5A106B-DEA9-41F4-9F88-409471FFD2C7}"/>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502051" y="4088984"/>
            <a:ext cx="1892571" cy="853333"/>
          </a:xfrm>
          <a:prstGeom prst="rect">
            <a:avLst/>
          </a:prstGeom>
        </p:spPr>
      </p:pic>
      <p:pic>
        <p:nvPicPr>
          <p:cNvPr id="19" name="Picture 18">
            <a:extLst>
              <a:ext uri="{FF2B5EF4-FFF2-40B4-BE49-F238E27FC236}">
                <a16:creationId xmlns:a16="http://schemas.microsoft.com/office/drawing/2014/main" id="{1989A08C-A4EF-4C24-AA2D-0E47DD8BDFA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933477" y="5361013"/>
            <a:ext cx="1909333" cy="696381"/>
          </a:xfrm>
          <a:prstGeom prst="rect">
            <a:avLst/>
          </a:prstGeom>
        </p:spPr>
      </p:pic>
      <p:pic>
        <p:nvPicPr>
          <p:cNvPr id="21" name="Picture 20">
            <a:extLst>
              <a:ext uri="{FF2B5EF4-FFF2-40B4-BE49-F238E27FC236}">
                <a16:creationId xmlns:a16="http://schemas.microsoft.com/office/drawing/2014/main" id="{78F43FA7-7AEE-4569-A7D2-8057067B53BB}"/>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315925" y="5461782"/>
            <a:ext cx="1909333" cy="664381"/>
          </a:xfrm>
          <a:prstGeom prst="rect">
            <a:avLst/>
          </a:prstGeom>
        </p:spPr>
      </p:pic>
    </p:spTree>
    <p:extLst>
      <p:ext uri="{BB962C8B-B14F-4D97-AF65-F5344CB8AC3E}">
        <p14:creationId xmlns:p14="http://schemas.microsoft.com/office/powerpoint/2010/main" val="6222458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from Average EDR</a:t>
            </a:r>
          </a:p>
        </p:txBody>
      </p:sp>
      <p:sp>
        <p:nvSpPr>
          <p:cNvPr id="3" name="Content Placeholder 2"/>
          <p:cNvSpPr>
            <a:spLocks noGrp="1"/>
          </p:cNvSpPr>
          <p:nvPr>
            <p:ph idx="1"/>
          </p:nvPr>
        </p:nvSpPr>
        <p:spPr/>
        <p:txBody>
          <a:bodyPr/>
          <a:lstStyle/>
          <a:p>
            <a:r>
              <a:rPr lang="en-US" dirty="0"/>
              <a:t>BOD of max EDR</a:t>
            </a:r>
          </a:p>
          <a:p>
            <a:r>
              <a:rPr lang="en-US" dirty="0"/>
              <a:t>Calculate residence time, head loss and reactor volume</a:t>
            </a:r>
          </a:p>
          <a:p>
            <a:r>
              <a:rPr lang="en-US" dirty="0"/>
              <a:t>Select channel width based on reactor volume, depth, length, and odd or even number of channels</a:t>
            </a:r>
          </a:p>
          <a:p>
            <a:r>
              <a:rPr lang="en-US" dirty="0"/>
              <a:t>Set                 and solve for W</a:t>
            </a:r>
          </a:p>
          <a:p>
            <a:r>
              <a:rPr lang="en-US" dirty="0"/>
              <a:t>Need an algorithm to solve for </a:t>
            </a:r>
          </a:p>
          <a:p>
            <a:endParaRPr lang="en-US" dirty="0"/>
          </a:p>
        </p:txBody>
      </p:sp>
      <p:pic>
        <p:nvPicPr>
          <p:cNvPr id="13" name="Picture 12">
            <a:extLst>
              <a:ext uri="{FF2B5EF4-FFF2-40B4-BE49-F238E27FC236}">
                <a16:creationId xmlns:a16="http://schemas.microsoft.com/office/drawing/2014/main" id="{8B14D136-9C82-47CD-A0B6-F14EAD2115A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37285" y="1600200"/>
            <a:ext cx="1140015" cy="798365"/>
          </a:xfrm>
          <a:prstGeom prst="rect">
            <a:avLst/>
          </a:prstGeom>
        </p:spPr>
      </p:pic>
      <p:pic>
        <p:nvPicPr>
          <p:cNvPr id="15" name="Picture 14">
            <a:extLst>
              <a:ext uri="{FF2B5EF4-FFF2-40B4-BE49-F238E27FC236}">
                <a16:creationId xmlns:a16="http://schemas.microsoft.com/office/drawing/2014/main" id="{4F1E2649-8F1D-464F-BEA1-73254473877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495205" y="2807237"/>
            <a:ext cx="1382095" cy="696381"/>
          </a:xfrm>
          <a:prstGeom prst="rect">
            <a:avLst/>
          </a:prstGeom>
        </p:spPr>
      </p:pic>
      <p:pic>
        <p:nvPicPr>
          <p:cNvPr id="17" name="Picture 16">
            <a:extLst>
              <a:ext uri="{FF2B5EF4-FFF2-40B4-BE49-F238E27FC236}">
                <a16:creationId xmlns:a16="http://schemas.microsoft.com/office/drawing/2014/main" id="{45D5BC63-8B77-4D37-BA2C-367AFFA6B9BE}"/>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158800" y="4724400"/>
            <a:ext cx="2528000" cy="696381"/>
          </a:xfrm>
          <a:prstGeom prst="rect">
            <a:avLst/>
          </a:prstGeom>
        </p:spPr>
      </p:pic>
      <p:pic>
        <p:nvPicPr>
          <p:cNvPr id="19" name="Picture 18">
            <a:extLst>
              <a:ext uri="{FF2B5EF4-FFF2-40B4-BE49-F238E27FC236}">
                <a16:creationId xmlns:a16="http://schemas.microsoft.com/office/drawing/2014/main" id="{56F5DA5F-0CE9-4922-A78B-7521DD141C7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718682" y="4855386"/>
            <a:ext cx="1042286" cy="556190"/>
          </a:xfrm>
          <a:prstGeom prst="rect">
            <a:avLst/>
          </a:prstGeom>
        </p:spPr>
      </p:pic>
      <p:pic>
        <p:nvPicPr>
          <p:cNvPr id="21" name="Picture 20">
            <a:extLst>
              <a:ext uri="{FF2B5EF4-FFF2-40B4-BE49-F238E27FC236}">
                <a16:creationId xmlns:a16="http://schemas.microsoft.com/office/drawing/2014/main" id="{34C8A8E6-4A9E-433E-A0B2-824BD2DD094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839893" y="1170831"/>
            <a:ext cx="1909333" cy="664381"/>
          </a:xfrm>
          <a:prstGeom prst="rect">
            <a:avLst/>
          </a:prstGeom>
        </p:spPr>
      </p:pic>
      <p:pic>
        <p:nvPicPr>
          <p:cNvPr id="23" name="Picture 22">
            <a:extLst>
              <a:ext uri="{FF2B5EF4-FFF2-40B4-BE49-F238E27FC236}">
                <a16:creationId xmlns:a16="http://schemas.microsoft.com/office/drawing/2014/main" id="{5AE6F569-9EF1-47D2-9141-5A806E3A8021}"/>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839892" y="4159005"/>
            <a:ext cx="1909333" cy="696381"/>
          </a:xfrm>
          <a:prstGeom prst="rect">
            <a:avLst/>
          </a:prstGeom>
        </p:spPr>
      </p:pic>
      <p:pic>
        <p:nvPicPr>
          <p:cNvPr id="25" name="Picture 24">
            <a:extLst>
              <a:ext uri="{FF2B5EF4-FFF2-40B4-BE49-F238E27FC236}">
                <a16:creationId xmlns:a16="http://schemas.microsoft.com/office/drawing/2014/main" id="{A2312060-FA8B-412B-A0E6-8729C4F2CB70}"/>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633988" y="6161619"/>
            <a:ext cx="2713905" cy="696381"/>
          </a:xfrm>
          <a:prstGeom prst="rect">
            <a:avLst/>
          </a:prstGeom>
        </p:spPr>
      </p:pic>
      <p:pic>
        <p:nvPicPr>
          <p:cNvPr id="29" name="Picture 28">
            <a:extLst>
              <a:ext uri="{FF2B5EF4-FFF2-40B4-BE49-F238E27FC236}">
                <a16:creationId xmlns:a16="http://schemas.microsoft.com/office/drawing/2014/main" id="{ED19CB74-E16D-4DFD-89A8-8D77E2290C91}"/>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3066887" y="4130814"/>
            <a:ext cx="2380189" cy="2005333"/>
          </a:xfrm>
          <a:prstGeom prst="rect">
            <a:avLst/>
          </a:prstGeom>
        </p:spPr>
      </p:pic>
    </p:spTree>
    <p:extLst>
      <p:ext uri="{BB962C8B-B14F-4D97-AF65-F5344CB8AC3E}">
        <p14:creationId xmlns:p14="http://schemas.microsoft.com/office/powerpoint/2010/main" val="14931461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maximum H given minimum W</a:t>
            </a:r>
          </a:p>
        </p:txBody>
      </p:sp>
      <p:pic>
        <p:nvPicPr>
          <p:cNvPr id="8" name="Picture 7">
            <a:extLst>
              <a:ext uri="{FF2B5EF4-FFF2-40B4-BE49-F238E27FC236}">
                <a16:creationId xmlns:a16="http://schemas.microsoft.com/office/drawing/2014/main" id="{9C48AC6B-3490-4331-8722-F5E1E9F7454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9952" y="2067727"/>
            <a:ext cx="1909333" cy="664381"/>
          </a:xfrm>
          <a:prstGeom prst="rect">
            <a:avLst/>
          </a:prstGeom>
        </p:spPr>
      </p:pic>
      <p:pic>
        <p:nvPicPr>
          <p:cNvPr id="10" name="Picture 9">
            <a:extLst>
              <a:ext uri="{FF2B5EF4-FFF2-40B4-BE49-F238E27FC236}">
                <a16:creationId xmlns:a16="http://schemas.microsoft.com/office/drawing/2014/main" id="{EB2FEB16-1DEC-4871-9A2E-CC6AFEF2E00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830802" y="1856053"/>
            <a:ext cx="2528000" cy="696381"/>
          </a:xfrm>
          <a:prstGeom prst="rect">
            <a:avLst/>
          </a:prstGeom>
        </p:spPr>
      </p:pic>
      <p:pic>
        <p:nvPicPr>
          <p:cNvPr id="12" name="Picture 11">
            <a:extLst>
              <a:ext uri="{FF2B5EF4-FFF2-40B4-BE49-F238E27FC236}">
                <a16:creationId xmlns:a16="http://schemas.microsoft.com/office/drawing/2014/main" id="{D235111B-8E51-48A4-974C-E4C539F21185}"/>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510802" y="3223288"/>
            <a:ext cx="2848000" cy="696381"/>
          </a:xfrm>
          <a:prstGeom prst="rect">
            <a:avLst/>
          </a:prstGeom>
        </p:spPr>
      </p:pic>
    </p:spTree>
    <p:extLst>
      <p:ext uri="{BB962C8B-B14F-4D97-AF65-F5344CB8AC3E}">
        <p14:creationId xmlns:p14="http://schemas.microsoft.com/office/powerpoint/2010/main" val="28877479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min Q that doesn’t require obstacles</a:t>
            </a:r>
          </a:p>
        </p:txBody>
      </p:sp>
      <p:sp>
        <p:nvSpPr>
          <p:cNvPr id="8" name="TextBox 7"/>
          <p:cNvSpPr txBox="1"/>
          <p:nvPr/>
        </p:nvSpPr>
        <p:spPr>
          <a:xfrm>
            <a:off x="3698544" y="4503761"/>
            <a:ext cx="5157067" cy="1384995"/>
          </a:xfrm>
          <a:prstGeom prst="rect">
            <a:avLst/>
          </a:prstGeom>
          <a:noFill/>
        </p:spPr>
        <p:txBody>
          <a:bodyPr wrap="square" rtlCol="0">
            <a:spAutoFit/>
          </a:bodyPr>
          <a:lstStyle/>
          <a:p>
            <a:r>
              <a:rPr lang="en-US" dirty="0"/>
              <a:t>Use min W and max H/S of 5 to get minimum Q below which obstacles are needed</a:t>
            </a:r>
          </a:p>
        </p:txBody>
      </p:sp>
      <p:pic>
        <p:nvPicPr>
          <p:cNvPr id="9" name="Picture 8">
            <a:extLst>
              <a:ext uri="{FF2B5EF4-FFF2-40B4-BE49-F238E27FC236}">
                <a16:creationId xmlns:a16="http://schemas.microsoft.com/office/drawing/2014/main" id="{2265433F-D6C2-4CE0-A533-190A8E916F6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5386" y="1738339"/>
            <a:ext cx="1927717" cy="670778"/>
          </a:xfrm>
          <a:prstGeom prst="rect">
            <a:avLst/>
          </a:prstGeom>
        </p:spPr>
      </p:pic>
      <p:pic>
        <p:nvPicPr>
          <p:cNvPr id="11" name="Picture 10">
            <a:extLst>
              <a:ext uri="{FF2B5EF4-FFF2-40B4-BE49-F238E27FC236}">
                <a16:creationId xmlns:a16="http://schemas.microsoft.com/office/drawing/2014/main" id="{0A4F4861-8E49-4702-82FC-B1AAD7F6077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95386" y="2922588"/>
            <a:ext cx="2070857" cy="696381"/>
          </a:xfrm>
          <a:prstGeom prst="rect">
            <a:avLst/>
          </a:prstGeom>
        </p:spPr>
      </p:pic>
      <p:pic>
        <p:nvPicPr>
          <p:cNvPr id="13" name="Picture 12">
            <a:extLst>
              <a:ext uri="{FF2B5EF4-FFF2-40B4-BE49-F238E27FC236}">
                <a16:creationId xmlns:a16="http://schemas.microsoft.com/office/drawing/2014/main" id="{BADEFD1B-BFBC-41B3-BF61-888D44B81EC9}"/>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686300" y="2992683"/>
            <a:ext cx="1042286" cy="556190"/>
          </a:xfrm>
          <a:prstGeom prst="rect">
            <a:avLst/>
          </a:prstGeom>
        </p:spPr>
      </p:pic>
      <p:pic>
        <p:nvPicPr>
          <p:cNvPr id="15" name="Picture 14">
            <a:extLst>
              <a:ext uri="{FF2B5EF4-FFF2-40B4-BE49-F238E27FC236}">
                <a16:creationId xmlns:a16="http://schemas.microsoft.com/office/drawing/2014/main" id="{DEC532E5-BA26-4FF6-9D03-10C45362AC8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02623" y="4621296"/>
            <a:ext cx="2456381" cy="696381"/>
          </a:xfrm>
          <a:prstGeom prst="rect">
            <a:avLst/>
          </a:prstGeom>
        </p:spPr>
      </p:pic>
    </p:spTree>
    <p:extLst>
      <p:ext uri="{BB962C8B-B14F-4D97-AF65-F5344CB8AC3E}">
        <p14:creationId xmlns:p14="http://schemas.microsoft.com/office/powerpoint/2010/main" val="18052683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Max Q for vertical flow flocculator</a:t>
            </a:r>
          </a:p>
        </p:txBody>
      </p:sp>
      <p:sp>
        <p:nvSpPr>
          <p:cNvPr id="5" name="Rectangle 4"/>
          <p:cNvSpPr/>
          <p:nvPr/>
        </p:nvSpPr>
        <p:spPr>
          <a:xfrm>
            <a:off x="3719015" y="4592599"/>
            <a:ext cx="4572000" cy="1384995"/>
          </a:xfrm>
          <a:prstGeom prst="rect">
            <a:avLst/>
          </a:prstGeom>
        </p:spPr>
        <p:txBody>
          <a:bodyPr>
            <a:spAutoFit/>
          </a:bodyPr>
          <a:lstStyle/>
          <a:p>
            <a:r>
              <a:rPr lang="en-US" dirty="0"/>
              <a:t>Use max W and min H/S of 3 to get maximum Q for vertical flow flocculator</a:t>
            </a:r>
          </a:p>
        </p:txBody>
      </p:sp>
      <p:pic>
        <p:nvPicPr>
          <p:cNvPr id="7" name="Picture 6">
            <a:extLst>
              <a:ext uri="{FF2B5EF4-FFF2-40B4-BE49-F238E27FC236}">
                <a16:creationId xmlns:a16="http://schemas.microsoft.com/office/drawing/2014/main" id="{13BB47DE-A930-44BD-89D0-033BF005F5D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0400" y="2151843"/>
            <a:ext cx="1909333" cy="664381"/>
          </a:xfrm>
          <a:prstGeom prst="rect">
            <a:avLst/>
          </a:prstGeom>
        </p:spPr>
      </p:pic>
      <p:pic>
        <p:nvPicPr>
          <p:cNvPr id="9" name="Picture 8">
            <a:extLst>
              <a:ext uri="{FF2B5EF4-FFF2-40B4-BE49-F238E27FC236}">
                <a16:creationId xmlns:a16="http://schemas.microsoft.com/office/drawing/2014/main" id="{6003062B-A7D7-409C-92A8-97C78259052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60400" y="4936905"/>
            <a:ext cx="2456381" cy="696381"/>
          </a:xfrm>
          <a:prstGeom prst="rect">
            <a:avLst/>
          </a:prstGeom>
        </p:spPr>
      </p:pic>
    </p:spTree>
    <p:extLst>
      <p:ext uri="{BB962C8B-B14F-4D97-AF65-F5344CB8AC3E}">
        <p14:creationId xmlns:p14="http://schemas.microsoft.com/office/powerpoint/2010/main" val="3220232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30186778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20092091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9592461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713.9108"/>
  <p:tag name="ORIGINALWIDTH" val="672.6659"/>
  <p:tag name="LATEXADDIN" val="\documentclass{article}&#10;\usepackage{amsmath}&#10;\usepackage{xcolor}&#10;\pagestyle{empty}&#10;\begin{document}&#10;&#10;\definecolor{Monred}{RGB}{172,0,0}&#10;&#10;$$\begin{array}{l}&#10;F_R = p_c A&#10;\\ \\&#10;p_c = \rho g h_c&#10;\\ \\&#10;F_R = \rho g h_c A&#10;\end{array}$$&#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85.4518"/>
  <p:tag name="ORIGINALWIDTH" val="587.9265"/>
  <p:tag name="LATEXADDIN" val="\documentclass{article}&#10;\usepackage{amsmath}&#10;\usepackage{xcolor}&#10;\pagestyle{empty}&#10;\begin{document}&#10;&#10;\definecolor{Monred}{RGB}{172,0,0}&#10;&#10;$$\begin{array}{l}&#10;H = 2 \, {\rm m}&#10;\\&#10;S = 0.67 \, {\rm m}&#10;\\&#10;W = 0.9 \, {\rm m}&#10;\end{array}$$&#10;&#10;&#10;\end{document}"/>
  <p:tag name="IGUANATEXSIZE" val="4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85.4518"/>
  <p:tag name="ORIGINALWIDTH" val="587.9265"/>
  <p:tag name="LATEXADDIN" val="\documentclass{article}&#10;\usepackage{amsmath}&#10;\usepackage{xcolor}&#10;\pagestyle{empty}&#10;\begin{document}&#10;&#10;\definecolor{Monred}{RGB}{172,0,0}&#10;&#10;$$\begin{array}{l}&#10;H = 2 \, {\rm m}&#10;\\&#10;S = 0.67 \, {\rm m}&#10;\\&#10;W = 0.9 \, {\rm m}&#10;\end{array}$$&#10;&#10;&#10;\end{document}"/>
  <p:tag name="IGUANATEXSIZE" val="4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309.711"/>
  <p:tag name="LATEXADDIN" val="\documentclass{article}&#10;\usepackage{amsmath}&#10;\usepackage{xcolor}&#10;\pagestyle{empty}&#10;\begin{document}&#10;&#10;\definecolor{Monred}{RGB}{172,0,0}&#10;&#10;$$H_{Baffle} = H - S = 2 \, {\rm m} - 0.67 \, {\rm m} = 1.33 \, {\rm m}$$&#10;&#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245.594"/>
  <p:tag name="LATEXADDIN" val="\documentclass{article}&#10;\usepackage{amsmath}&#10;\usepackage{xcolor}&#10;\pagestyle{empty}&#10;\begin{document}&#10;&#10;\definecolor{Monred}{RGB}{172,0,0}&#10;&#10;$$h_c = H_{Baffle} - \frac{H_{Plate}}{2}$$&#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973.3784"/>
  <p:tag name="LATEXADDIN" val="\documentclass{article}&#10;\usepackage{amsmath}&#10;\usepackage{xcolor}&#10;\pagestyle{empty}&#10;\begin{document}&#10;&#10;\definecolor{Monred}{RGB}{172,0,0}&#10;&#10;$$H_{Plate} = \frac{H_{Baffle}}{4}$$&#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803.1496"/>
  <p:tag name="LATEXADDIN" val="\documentclass{article}&#10;\usepackage{amsmath}&#10;\usepackage{xcolor}&#10;\pagestyle{empty}&#10;\begin{document}&#10;&#10;\definecolor{Monred}{RGB}{172,0,0}&#10;&#10;$$h_c = \frac{7}{8} H_{Baffle}$$&#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usepackage{xcolor}&#10;\pagestyle{empty}&#10;\begin{document}&#10;&#10;\definecolor{Monred}{RGB}{172,0,0}&#10;&#10;$$A = H_{Plate} W$$&#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24.4469"/>
  <p:tag name="LATEXADDIN" val="\documentclass{article}&#10;\usepackage{amsmath}&#10;\usepackage{xcolor}&#10;\pagestyle{empty}&#10;\begin{document}&#10;&#10;\definecolor{Monred}{RGB}{172,0,0}&#10;&#10;$$H_{Baffle}$$&#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8.7364"/>
  <p:tag name="LATEXADDIN" val="\documentclass{article}&#10;\usepackage{amsmath}&#10;\usepackage{xcolor}&#10;\pagestyle{empty}&#10;\begin{document}&#10;&#10;\definecolor{Monred}{RGB}{172,0,0}&#10;&#10;$$h_c$$&#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85.4518"/>
  <p:tag name="ORIGINALWIDTH" val="587.9265"/>
  <p:tag name="LATEXADDIN" val="\documentclass{article}&#10;\usepackage{amsmath}&#10;\usepackage{xcolor}&#10;\pagestyle{empty}&#10;\begin{document}&#10;&#10;\definecolor{Monred}{RGB}{172,0,0}&#10;&#10;$$\begin{array}{l}&#10;H = 2 \, {\rm m}&#10;\\&#10;S = 0.67 \, {\rm m}&#10;\\&#10;W = 0.9 \, {\rm m}&#10;\end{array}$$&#10;&#10;&#10;\end{document}"/>
  <p:tag name="IGUANATEXSIZE" val="4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24.4469"/>
  <p:tag name="LATEXADDIN" val="\documentclass{article}&#10;\usepackage{amsmath}&#10;\usepackage{xcolor}&#10;\pagestyle{empty}&#10;\begin{document}&#10;&#10;\definecolor{Monred}{RGB}{172,0,0}&#10;&#10;$$H_{Baffle}$$&#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8.7364"/>
  <p:tag name="LATEXADDIN" val="\documentclass{article}&#10;\usepackage{amsmath}&#10;\usepackage{xcolor}&#10;\pagestyle{empty}&#10;\begin{document}&#10;&#10;\definecolor{Monred}{RGB}{172,0,0}&#10;&#10;$$h_c$$&#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470.566"/>
  <p:tag name="LATEXADDIN" val="\documentclass{article}&#10;\usepackage{amsmath}&#10;\usepackage{xcolor}&#10;\pagestyle{empty}&#10;\begin{document}&#10;&#10;\definecolor{Monred}{RGB}{172,0,0}&#10;&#10;$$F_R = \frac{7}{8} \rho g H_{Baffle} H_{Plate} W$$&#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63.667"/>
  <p:tag name="LATEXADDIN" val="\documentclass{article}&#10;\usepackage{amsmath}&#10;\usepackage{xcolor}&#10;\pagestyle{empty}&#10;\begin{document}&#10;&#10;\definecolor{Monred}{RGB}{172,0,0}&#10;&#10;$$F_R = \rho g h_c 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952.381"/>
  <p:tag name="LATEXADDIN" val="\documentclass{article}&#10;\usepackage{amsmath}&#10;\usepackage{xcolor}&#10;\pagestyle{empty}&#10;\begin{document}&#10;&#10;\definecolor{Monred}{RGB}{172,0,0}&#10;&#10;$$F_R ={\rm &#10;  \frac{7}{8} \left( 1000 \frac{kg}{m^3} \right)&#10;\left( 9.8\frac{m}{s^2} \right)&#10;\left( 1.33 \, m \right)&#10;\left( \frac{1.33 \, m}{4} \right)&#10;\left( 0.9 \, m \right)&#10;}$$&#10;&#10;&#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98.613"/>
  <p:tag name="LATEXADDIN" val="\documentclass{article}&#10;\usepackage{amsmath}&#10;\usepackage{xcolor}&#10;\pagestyle{empty}&#10;\begin{document}&#10;&#10;\definecolor{Monred}{RGB}{172,0,0}&#10;&#10;$$S = \left( \frac{K_B}{H \varepsilon_{Max}} \right)^\frac{1}{3} \frac{Q}{W}$$&#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74.9532"/>
  <p:tag name="LATEXADDIN" val="\documentclass{article}&#10;\usepackage{amsmath}&#10;\usepackage{xcolor}&#10;\pagestyle{empty}&#10;\begin{document}&#10;&#10;\definecolor{Monred}{RGB}{172,0,0}&#10;&#10;$$W = S$$&#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38.4327"/>
  <p:tag name="LATEXADDIN" val="\documentclass{article}&#10;\usepackage{amsmath}&#10;\usepackage{xcolor}&#10;\pagestyle{empty}&#10;\begin{document}&#10;&#10;\definecolor{Monred}{RGB}{172,0,0}&#10;&#10;$$\frac{H}{S} = \Pi_{HS}$$&#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01.35"/>
  <p:tag name="LATEXADDIN" val="\documentclass{article}&#10;\usepackage{amsmath}&#10;\usepackage{xcolor}&#10;\pagestyle{empty}&#10;\begin{document}&#10;&#10;\definecolor{Monred}{RGB}{172,0,0}&#10;&#10;$$Q = \left( \frac{S^7 \Pi_{HS} \varepsilon_{Max}}{K_B} \right)^\frac{1}{3}$$&#10;&#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95.763"/>
  <p:tag name="LATEXADDIN" val="\documentclass{article}&#10;\usepackage{amsmath}&#10;\usepackage{xcolor}&#10;\pagestyle{empty}&#10;\begin{document}&#10;&#10;\definecolor{Monred}{RGB}{172,0,0}&#10;&#10;$$V = \frac{Q}{W S} = \frac{Q}{S^2} = \left( \frac{S \Pi_{HS} \varepsilon_{Max}}{K_B} \right)^\frac{1}{3}$$&#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879.64"/>
  <p:tag name="LATEXADDIN" val="\documentclass{article}&#10;\usepackage{amsmath}&#10;\usepackage{xcolor}&#10;\pagestyle{empty}&#10;\begin{document}&#10;&#10;\definecolor{Monred}{RGB}{172,0,0}&#10;&#10;$${\rm Re} = \frac{V d}{\nu} = \frac{S}{\nu} V$$&#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6.607"/>
  <p:tag name="LATEXADDIN" val="\documentclass{article}&#10;\usepackage{amsmath}&#10;\usepackage{xcolor}&#10;\pagestyle{empty}&#10;\begin{document}&#10;&#10;\definecolor{Monred}{RGB}{172,0,0}&#10;&#10;$$V = \left( \frac{S \Pi_{HS} \varepsilon_{Max}}{K_B} \right)^\frac{1}{3}$$&#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0.334"/>
  <p:tag name="LATEXADDIN" val="\documentclass{article}&#10;\usepackage{amsmath}&#10;\usepackage{xcolor}&#10;\pagestyle{empty}&#10;\begin{document}&#10;&#10;\definecolor{Monred}{RGB}{172,0,0}&#10;&#10;$${\rm Re} = \frac{S}{\nu} \left( \frac{S \Pi_{HS} \varepsilon_{Max}}{K_B} \right)^\frac{1}{3}$$&#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109.111"/>
  <p:tag name="LATEXADDIN" val="\documentclass{article}&#10;\usepackage{amsmath}&#10;\usepackage{xcolor}&#10;\pagestyle{empty}&#10;\begin{document}&#10;&#10;\definecolor{Monred}{RGB}{172,0,0}&#10;&#10;&#10;$$S = \left( \frac{\left( \nu {\rm Re} \right)^3 K_B}{\Pi_{HS} \varepsilon_{Max}} \right)^\frac{1}{4}$$&#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01.35"/>
  <p:tag name="LATEXADDIN" val="\documentclass{article}&#10;\usepackage{amsmath}&#10;\usepackage{xcolor}&#10;\pagestyle{empty}&#10;\begin{document}&#10;&#10;\definecolor{Monred}{RGB}{172,0,0}&#10;&#10;$$Q = \left( \frac{S^7 \Pi_{HS} \varepsilon_{Max}}{K_B} \right)^\frac{1}{3}$$&#10;&#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109.111"/>
  <p:tag name="LATEXADDIN" val="\documentclass{article}&#10;\usepackage{amsmath}&#10;\usepackage{xcolor}&#10;\pagestyle{empty}&#10;\begin{document}&#10;&#10;\definecolor{Monred}{RGB}{172,0,0}&#10;&#10;&#10;$$S = \left( \frac{\left( \nu {\rm Re} \right)^3 K_B}{\Pi_{HS} \varepsilon_{Max}} \right)^\frac{1}{4}$$&#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124.109"/>
  <p:tag name="LATEXADDIN" val="\documentclass{article}&#10;\usepackage{amsmath}&#10;\usepackage{xcolor}&#10;\pagestyle{empty}&#10;\begin{document}&#10;&#10;\definecolor{Monred}{RGB}{172,0,0}&#10;&#10;$$Q = \left( \frac{\left( \nu {\rm Re} \right)^7 K_B}{\Pi_{HS} \varepsilon_{Max}} \right)^\frac{1}{4}$$&#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680.165"/>
  <p:tag name="LATEXADDIN" val="\documentclass{article}&#10;\usepackage{amsmath}&#10;\usepackage{xcolor}&#10;\pagestyle{empty}&#10;\begin{document}&#10;&#10;\definecolor{Monred}{RGB}{172,0,0}&#10;&#10;$$h_e = \frac{\bar \varepsilon^\frac{2}{3} \alpha_\varepsilon^\frac{1}{6} \psi}{g}$$&#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2.61"/>
  <p:tag name="LATEXADDIN" val="\documentclass{article}&#10;\usepackage{amsmath}&#10;\usepackage{xcolor}&#10;\pagestyle{empty}&#10;\begin{document}&#10;&#10;\definecolor{Monred}{RGB}{172,0,0}&#10;&#10;$$\bar \varepsilon = \left( \frac{K_B}{2 H} \right)&#10;\left( \frac{Q}{W S} \right)^3$$&#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50.2062"/>
  <p:tag name="ORIGINALWIDTH" val="1559.055"/>
  <p:tag name="LATEXADDIN" val="\documentclass{article}&#10;\usepackage{amsmath}&#10;\usepackage{xcolor}&#10;\pagestyle{empty}&#10;\begin{document}&#10;&#10;\definecolor{Monred}{RGB}{172,0,0}&#10;&#10;$$h_e = \frac{\psi \alpha_\varepsilon^\frac{1}{6}}{g}&#10;\left( \frac{K_B}{2 H} \right)^\frac{2}{3}&#10;\left( \frac{Q}{W S} \right)^2$$&#10;&#10;&#10;\end{document}"/>
  <p:tag name="IGUANATEXSIZE" val="20"/>
  <p:tag name="IGUANATEXCURSOR" val="266"/>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201.35"/>
  <p:tag name="LATEXADDIN" val="\documentclass{article}&#10;\usepackage{amsmath}&#10;\usepackage{xcolor}&#10;\pagestyle{empty}&#10;\begin{document}&#10;&#10;\definecolor{Monred}{RGB}{172,0,0}&#10;&#10;$$\alpha_\varepsilon = \frac{\Pi_{JetPlane}^3}{\Pi_{VCBaffle}^4} \frac{2 H}{K_B S}$$&#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2481.44"/>
  <p:tag name="LATEXADDIN" val="\documentclass{article}&#10;\usepackage{amsmath}&#10;\usepackage{xcolor}&#10;\pagestyle{empty}&#10;\begin{document}&#10;&#10;\definecolor{Monred}{RGB}{172,0,0}&#10;&#10;$$h_e = \left( \frac{K_B}{2 H} \right)^\frac{1}{2}&#10;\left( \frac{Q}{W} \right)^2&#10;\frac{\psi}{g}&#10;\left( \frac{\Pi_{JetPlane}^3}{\Pi_{VCBaffle}^4} \right)^\frac{1}{6}&#10;\frac{1}{S^\frac{13}{6}}$$&#10;&#10;&#10;\end{document}"/>
  <p:tag name="IGUANATEXSIZE" val="20"/>
  <p:tag name="IGUANATEXCURSOR" val="32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22.1972"/>
  <p:tag name="ORIGINALWIDTH" val="2590.926"/>
  <p:tag name="LATEXADDIN" val="\documentclass{article}&#10;\usepackage{amsmath}&#10;\usepackage{xcolor}&#10;\pagestyle{empty}&#10;\begin{document}&#10;&#10;\definecolor{Monred}{RGB}{172,0,0}&#10;&#10;$$S = \left[ &#10;  \left( \frac{K_B}{2 H} \right)^\frac{1}{2}&#10;  \left( \frac{Q}{W} \right)^2&#10;  \frac{\psi}{g h_e} &#10;\right]^\frac{6}{13}&#10;\left( \frac{\Pi_{JetPlane}^3}{\Pi_{VCBaffle}^4} \right)^\frac{1}{13}$$&#10;&#10;&#10;\end{document}"/>
  <p:tag name="IGUANATEXSIZE" val="20"/>
  <p:tag name="IGUANATEXCURSOR" val="34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50.2062"/>
  <p:tag name="LATEXADDIN" val="\documentclass{article}&#10;\usepackage{amsmath}&#10;\usepackage{xcolor}&#10;\pagestyle{empty}&#10;\begin{document}&#10;&#10;\definecolor{Monred}{RGB}{172,0,0}&#10;&#10;$$\alpha_\varepsilon = 2$$&#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8.7064"/>
  <p:tag name="ORIGINALWIDTH" val="1544.057"/>
  <p:tag name="LATEXADDIN" val="\documentclass{article}&#10;\usepackage{amsmath}&#10;\usepackage{xcolor}&#10;\pagestyle{empty}&#10;\begin{document}&#10;&#10;\definecolor{Monred}{RGB}{172,0,0}&#10;&#10;$$h_e = \frac{\psi}{\sqrt 2 g} &#10;\left( \frac{K_B}{H} \right)^\frac{2}{3} \left( \frac{Q}{W S} \right)^2$$&#10;&#10;&#10;\end{document}"/>
  <p:tag name="IGUANATEXSIZE" val="20"/>
  <p:tag name="IGUANATEXCURSOR" val="242"/>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375.328"/>
  <p:tag name="ORIGINALWIDTH" val="1674.541"/>
  <p:tag name="LATEXADDIN" val="\documentclass{article}&#10;\usepackage{amsmath}&#10;\usepackage{xcolor}&#10;\pagestyle{empty}&#10;\begin{document}&#10;&#10;\definecolor{Monred}{RGB}{172,0,0}&#10;&#10;$$\begin{array}{l}&#10;S = \sqrt{ \frac{\psi}{\sqrt{2} g h_e} } &#10;\left( \frac{K_B}{H} \right)^\frac{1}{3}&#10;\left( \frac{Q}{W} \right)&#10;\\ \\&#10;\frac{H}{S} = \Pi_{HS}&#10;\\ \\&#10;S = \left( \frac{\psi}{\sqrt{2} g h_e} \right)^\frac{3}{8}&#10;\left( \frac{K_B}{\Pi_{HS}} \right)^\frac{1}{4}&#10;\left( \frac{Q}{W} \right)^\frac{3}{4}&#10;\\ \\&#10;S = W = \left( \frac{\psi}{\sqrt{2} g h_e} \right)^\frac{3}{14} &#10;\left( \frac{Q^3 K_B}{\Pi_{HS}} \right)^\frac{1}{7}&#10;\end{array}$$&#10;&#10;&#10;\end{document}"/>
  <p:tag name="IGUANATEXSIZE" val="20"/>
  <p:tag name="IGUANATEXCURSOR" val="57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82.9396"/>
  <p:tag name="LATEXADDIN" val="\documentclass{article}&#10;\usepackage{amsmath}&#10;\usepackage{xcolor}&#10;\pagestyle{empty}&#10;\begin{document}&#10;&#10;\definecolor{Monred}{RGB}{172,0,0}&#10;&#10;$$\theta = \frac{\alpha_\varepsilon^\frac{1}{6} \psi}{\bar \varepsilon^\frac{1}{3}}$$&#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48.7064"/>
  <p:tag name="ORIGINALWIDTH" val="1991.751"/>
  <p:tag name="LATEXADDIN" val="\documentclass{article}&#10;\usepackage{amsmath}&#10;\usepackage{xcolor}&#10;\pagestyle{empty}&#10;\begin{document}&#10;&#10;\definecolor{Monred}{RGB}{172,0,0}&#10;&#10;$$S = W = \left( \frac{\psi}{\sqrt{2} g H_L} \right)^\frac{1}{4}&#10;\left( \frac{K_B}{H} \right)^\frac{1}{6} \sqrt{Q}$$&#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201.35"/>
  <p:tag name="LATEXADDIN" val="\documentclass{article}&#10;\usepackage{amsmath}&#10;\usepackage{xcolor}&#10;\pagestyle{empty}&#10;\begin{document}&#10;&#10;\definecolor{Monred}{RGB}{172,0,0}&#10;&#10;$$\alpha_\varepsilon = \frac{\Pi_{JetPlane}^3}{\Pi_{VCBaffle}^4} \frac{2 H}{K_B S}$$&#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422.1972"/>
  <p:tag name="ORIGINALWIDTH" val="2590.926"/>
  <p:tag name="LATEXADDIN" val="\documentclass{article}&#10;\usepackage{amsmath}&#10;\usepackage{xcolor}&#10;\pagestyle{empty}&#10;\begin{document}&#10;&#10;\definecolor{Monred}{RGB}{172,0,0}&#10;&#10;$$S = \left[ &#10;  \left( \frac{K_B}{2 H} \right)^\frac{1}{2}&#10;  \left( \frac{Q}{W} \right)^2&#10;  \frac{\psi}{g h_e} &#10;\right]^\frac{6}{13}&#10;\left( \frac{\Pi_{JetPlane}^3}{\Pi_{VCBaffle}^4} \right)^\frac{1}{13}$$&#10;&#10;&#10;\end{document}"/>
  <p:tag name="IGUANATEXSIZE" val="20"/>
  <p:tag name="IGUANATEXCURSOR" val="34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86.427"/>
  <p:tag name="LATEXADDIN" val="\documentclass{article}&#10;\usepackage{amsmath}&#10;\usepackage{xcolor}&#10;\pagestyle{empty}&#10;\begin{document}&#10;&#10;\definecolor{Monred}{RGB}{172,0,0}&#10;&#10;$$\alpha_\varepsilon = \left[ &#10;\left( \frac{W \Pi_{JetPlane}^3}{Q \Pi_{VCBaffle}^4} \right)^{12} &#10;\left( \frac{2 H}{K_B} \right)^{16}&#10;\left( \frac{g h_e}{\psi} \right)^6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50.2062"/>
  <p:tag name="LATEXADDIN" val="\documentclass{article}&#10;\usepackage{amsmath}&#10;\usepackage{xcolor}&#10;\pagestyle{empty}&#10;\begin{document}&#10;&#10;\definecolor{Monred}{RGB}{172,0,0}&#10;&#10;$$\alpha_\varepsilon = 2$$&#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422.1972"/>
  <p:tag name="ORIGINALWIDTH" val="2643.419"/>
  <p:tag name="LATEXADDIN" val="\documentclass{article}&#10;\usepackage{amsmath}&#10;\usepackage{xcolor}&#10;\pagestyle{empty}&#10;\begin{document}&#10;&#10;\definecolor{Monred}{RGB}{172,0,0}&#10;&#10;$$S = \left[&#10;  \left( \frac{K_B}{2 H} \right)^\frac{1}{2}&#10;  \left( \frac{Q}{W} \right)^2&#10;  \frac{\psi}{g H_L}&#10;\right]^\frac{6}{13}&#10;\left( \frac{\Pi_{JetPlane}^3}{\Pi_{VCBaffle}^4} \right)^\frac{1}{13}$$&#10;&#10;&#10;\end{document}"/>
  <p:tag name="IGUANATEXSIZE" val="20"/>
  <p:tag name="IGUANATEXCURSOR" val="339"/>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653.918"/>
  <p:tag name="LATEXADDIN" val="\documentclass{article}&#10;\usepackage{amsmath}&#10;\usepackage{xcolor}&#10;\pagestyle{empty}&#10;\begin{document}&#10;&#10;\definecolor{Monred}{RGB}{172,0,0}&#10;&#10;$$\alpha_\varepsilon = \left[ &#10;\left( \frac{\Pi_{JetPlane}^3}{\Pi_{VCBaffle}^4} \frac{W}{Q} \right)^{12}&#10;\left[ \frac{g H_L}{\psi} \right]^6 \left( \frac{2 H}{K_B} \right)^{16} \right]^\frac{1}{13}$$&#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82.9396"/>
  <p:tag name="LATEXADDIN" val="\documentclass{article}&#10;\usepackage{amsmath}&#10;\usepackage{xcolor}&#10;\pagestyle{empty}&#10;\begin{document}&#10;&#10;\definecolor{Monred}{RGB}{172,0,0}&#10;&#10;$$\theta = \frac{\psi \alpha_\varepsilon^\frac{1}{6}}{\bar \varepsilon^\frac{1}{3}}$$&#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749.9063"/>
  <p:tag name="LATEXADDIN" val="\documentclass{article}&#10;\usepackage{amsmath}&#10;\usepackage{xcolor}&#10;\pagestyle{empty}&#10;\begin{document}&#10;&#10;\definecolor{Monred}{RGB}{172,0,0}&#10;&#10;$$\bar \varepsilon = &#10;\left( \frac{g h_e}{\alpha_\varepsilon^\frac{1}{6} \psi} \right)^\frac{3}{2}$$&#10;&#10;&#10;\end{document}"/>
  <p:tag name="IGUANATEXSIZE" val="20"/>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725.1594"/>
  <p:tag name="LATEXADDIN" val="\documentclass{article}&#10;\usepackage{amsmath}&#10;\usepackage{xcolor}&#10;\pagestyle{empty}&#10;\begin{document}&#10;&#10;\definecolor{Monred}{RGB}{172,0,0}&#10;&#10;$$\theta = \alpha_\varepsilon^\frac{1}{4} \sqrt{ \frac{\psi^3}{g h_e} }$$&#10;&#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86.427"/>
  <p:tag name="LATEXADDIN" val="\documentclass{article}&#10;\usepackage{amsmath}&#10;\usepackage{xcolor}&#10;\pagestyle{empty}&#10;\begin{document}&#10;&#10;\definecolor{Monred}{RGB}{172,0,0}&#10;&#10;$$\alpha_\varepsilon = \left[ &#10;\left( \frac{W \Pi_{JetPlane}^3}{Q \Pi_{VCBaffle}^4} \right)^{12} &#10;\left( \frac{2 H}{K_B} \right)^{16}&#10;\left( \frac{g h_e}{\psi} \right)^6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23.435"/>
  <p:tag name="LATEXADDIN" val="\documentclass{article}&#10;\usepackage{amsmath}&#10;\usepackage{xcolor}&#10;\pagestyle{empty}&#10;\begin{document}&#10;&#10;\definecolor{Monred}{RGB}{172,0,0}&#10;&#10;&#10;$$\theta = \psi \left[ &#10;\left( \frac{W \Pi_{JetPlane}^3}{Q \Pi_{VCBaffle}^4} \right)^3 &#10;\left( \frac{2 H}{K_B} \right)^4 &#10;\left( \frac{\psi}{g h_e} \right)^5 &#10;\right]^\frac{1}{13}$$&#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50.2062"/>
  <p:tag name="LATEXADDIN" val="\documentclass{article}&#10;\usepackage{amsmath}&#10;\usepackage{xcolor}&#10;\pagestyle{empty}&#10;\begin{document}&#10;&#10;\definecolor{Monred}{RGB}{172,0,0}&#10;&#10;$$\alpha_\varepsilon = 2$$&#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707.1616"/>
  <p:tag name="LATEXADDIN" val="\documentclass{article}&#10;\usepackage{amsmath}&#10;\usepackage{xcolor}&#10;\pagestyle{empty}&#10;\begin{document}&#10;&#10;\definecolor{Monred}{RGB}{172,0,0}&#10;&#10;$$\theta = 2^\frac{1}{4} \sqrt{ \frac{\psi^3}{g h_e}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3037.12"/>
  <p:tag name="LATEXADDIN" val="\documentclass{article}&#10;\usepackage{amsmath}&#10;\usepackage{xcolor}&#10;\pagestyle{empty}&#10;\begin{document}&#10;&#10;\definecolor{Monred}{RGB}{172,0,0}&#10;&#10;$$\theta = \psi \left[ &#10;\left( \frac{W \Pi_{PlaneJet}^3}{Q \Pi_{VCBaffle}^4} \right)^3&#10;\left( \frac{2 H}{K_B} \right)^4&#10;\left( \frac{g H_L}{\psi} \right)^\frac{3}{2} &#10;\right]^\frac{1}{13} \sqrt{ \frac{\psi}{g H_L} }$$&#10;&#10;&#10;\end{document}"/>
  <p:tag name="IGUANATEXSIZE" val="20"/>
  <p:tag name="IGUANATEXCURSOR" val="354"/>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75.928"/>
  <p:tag name="LATEXADDIN" val="\documentclass{article}&#10;\usepackage{amsmath}&#10;\usepackage{xcolor}&#10;\pagestyle{empty}&#10;\begin{document}&#10;&#10;\definecolor{Monred}{RGB}{172,0,0}&#10;&#10;&#10;$$\theta = \psi \left[ &#10;\left( \frac{W \Pi_{JetPlane}^3}{Q \Pi_{VCBaffle}^4} \right)^3 &#10;\left( \frac{2 H}{K_B} \right)^4 &#10;\left( \frac{\psi}{g H_L} \right)^5 &#10;\right]^\frac{1}{13}$$&#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61.4173"/>
  <p:tag name="LATEXADDIN" val="\documentclass{article}&#10;\usepackage{amsmath}&#10;\usepackage{xcolor}&#10;\pagestyle{empty}&#10;\begin{document}&#10;&#10;\definecolor{Monred}{RGB}{172,0,0}&#10;&#10;$$A_{Plan} = \frac{Q \theta}{H}$$&#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23.435"/>
  <p:tag name="LATEXADDIN" val="\documentclass{article}&#10;\usepackage{amsmath}&#10;\usepackage{xcolor}&#10;\pagestyle{empty}&#10;\begin{document}&#10;&#10;\definecolor{Monred}{RGB}{172,0,0}&#10;&#10;&#10;$$\theta = \psi \left[ &#10;\left( \frac{W \Pi_{JetPlane}^3}{Q \Pi_{VCBaffle}^4} \right)^3 &#10;\left( \frac{2 H}{K_B} \right)^4 &#10;\left( \frac{\psi}{g h_e} \right)^5 &#10;\right]^\frac{1}{13}$$&#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707.1616"/>
  <p:tag name="LATEXADDIN" val="\documentclass{article}&#10;\usepackage{amsmath}&#10;\usepackage{xcolor}&#10;\pagestyle{empty}&#10;\begin{document}&#10;&#10;\definecolor{Monred}{RGB}{172,0,0}&#10;&#10;$$\theta = 2^\frac{1}{4} \sqrt{ \frac{\psi^3}{g h_e}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914.136"/>
  <p:tag name="LATEXADDIN" val="\documentclass{article}&#10;\usepackage{amsmath}&#10;\usepackage{xcolor}&#10;\pagestyle{empty}&#10;\begin{document}&#10;&#10;\definecolor{Monred}{RGB}{172,0,0}&#10;&#10;$$A_{Plan} = \frac{\psi Q}{H} \left[ &#10;\left( \frac{W \Pi_{JetPlane}^3}{Q \Pi_{VCBaffle}^4} \right)^3&#10;\left( \frac{2 H}{K_B} \right)^4&#10;\left( \frac{\psi}{g h_e} \right)^5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84.102"/>
  <p:tag name="LATEXADDIN" val="\documentclass{article}&#10;\usepackage{amsmath}&#10;\usepackage{xcolor}&#10;\pagestyle{empty}&#10;\begin{document}&#10;&#10;\definecolor{Monred}{RGB}{172,0,0}&#10;&#10;&#10;$$A_{Plan} = 2^\frac{1}{4} \frac{\psi Q}{H} \sqrt{ \frac{\psi}{g h_e} }$$&#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79.2276"/>
  <p:tag name="ORIGINALWIDTH" val="3053.618"/>
  <p:tag name="LATEXADDIN" val="\documentclass{article}&#10;\usepackage{amsmath}&#10;\usepackage{xcolor}&#10;\pagestyle{empty}&#10;\begin{document}&#10;&#10;\definecolor{Monred}{RGB}{172,0,0}&#10;&#10;$$Cost_{Floc} = Cost_A A_{Plan} + Cost_{h_e} h_e + Cost_{A*h_e} A_{Plan} h_e^\frac{5}{4}$$&#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087.364"/>
  <p:tag name="LATEXADDIN" val="\documentclass{article}&#10;\usepackage{amsmath}&#10;\usepackage{xcolor}&#10;\pagestyle{empty}&#10;\begin{document}&#10;&#10;\definecolor{Monred}{RGB}{172,0,0}&#10;&#10;$$\frac{A_{Plan}}{W_{Floc}} h_e + \frac{A_{Plan}}{S_{Floc}} h_e$$&#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48.7064"/>
  <p:tag name="ORIGINALWIDTH" val="1939.258"/>
  <p:tag name="LATEXADDIN" val="\documentclass{article}&#10;\usepackage{amsmath}&#10;\usepackage{xcolor}&#10;\pagestyle{empty}&#10;\begin{document}&#10;&#10;\definecolor{Monred}{RGB}{172,0,0}&#10;&#10;$$S = W = &#10;\left( \frac{\psi}{\sqrt{2} g h_e} \right)^\frac{1}{4}&#10;\left( \frac{K_B}{H} \right)^\frac{1}{6} \sqrt{Q}$$&#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0.4537"/>
  <p:tag name="ORIGINALWIDTH" val="2171.729"/>
  <p:tag name="LATEXADDIN" val="\documentclass{article}&#10;\usepackage{amsmath}&#10;\usepackage{xcolor}&#10;\pagestyle{empty}&#10;\begin{document}&#10;&#10;\definecolor{Monred}{RGB}{172,0,0}&#10;&#10;&#10;$$Cost_{A*h_e} = \frac{\frac{A_{Plan}}{W_{Floc}} h_e + \Pi_{Baffles} \frac{A_{Plan}}{S_{Floc}} h_e}{A_{Plan} h_e^\frac{5}{4}}$$&#10;&#10;\end{document}"/>
  <p:tag name="IGUANATEXSIZE" val="20"/>
  <p:tag name="IGUANATEXCURSOR" val="26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242.22"/>
  <p:tag name="LATEXADDIN" val="\documentclass{article}&#10;\usepackage{amsmath}&#10;\usepackage{xcolor}&#10;\pagestyle{empty}&#10;\begin{document}&#10;&#10;\definecolor{Monred}{RGB}{172,0,0}&#10;&#10;$$Cost_{A*h_e} = \left( 1 + \Pi_{Baffles} \right) \frac{A_{Plan} h_e}{S_{Floc} A_{Plan} h_e^\frac{5}{4}}$$&#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79.2276"/>
  <p:tag name="ORIGINALWIDTH" val="3053.618"/>
  <p:tag name="LATEXADDIN" val="\documentclass{article}&#10;\usepackage{amsmath}&#10;\usepackage{xcolor}&#10;\pagestyle{empty}&#10;\begin{document}&#10;&#10;\definecolor{Monred}{RGB}{172,0,0}&#10;&#10;$$Cost_{Floc} = Cost_A A_{Plan} + Cost_{h_e} h_e + Cost_{A*h_e} A_{Plan} h_e^\frac{5}{4}$$&#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914.136"/>
  <p:tag name="LATEXADDIN" val="\documentclass{article}&#10;\usepackage{amsmath}&#10;\usepackage{xcolor}&#10;\pagestyle{empty}&#10;\begin{document}&#10;&#10;\definecolor{Monred}{RGB}{172,0,0}&#10;&#10;$$A_{Plan} = \frac{\psi Q}{H} \left[ &#10;\left( \frac{W \Pi_{JetPlane}^3}{Q \Pi_{VCBaffle}^4} \right)^3&#10;\left( \frac{2 H}{K_B} \right)^4&#10;\left( \frac{\psi}{g h_e} \right)^5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84.102"/>
  <p:tag name="LATEXADDIN" val="\documentclass{article}&#10;\usepackage{amsmath}&#10;\usepackage{xcolor}&#10;\pagestyle{empty}&#10;\begin{document}&#10;&#10;\definecolor{Monred}{RGB}{172,0,0}&#10;&#10;&#10;$$A_{Plan} = 2^\frac{1}{4} \frac{\psi Q}{H} \sqrt{ \frac{\psi}{g h_e} }$$&#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815.523"/>
  <p:tag name="ORIGINALWIDTH" val="3849.269"/>
  <p:tag name="LATEXADDIN" val="\documentclass{article}&#10;\usepackage{amsmath}&#10;\usepackage{xcolor}&#10;\pagestyle{empty}&#10;\begin{document}&#10;&#10;\definecolor{Monred}{RGB}{172,0,0}&#10;&#10;$$\begin{array}{l}&#10;Cost_{Floc} = Cost_A \frac{\psi Q}{H} \left[ &#10;\left( \frac{W \Pi_{JetPlane}^3}{Q \Pi_{VCBaffle}^4} \right)^3&#10;\left( \frac{2 H}{K_B} \right)^4&#10;\left( \frac{\psi}{g h_e} \right)^5 &#10;\right]^\frac{1}{13} + Cost_{h_e} h_e&#10;\\ \\&#10;\frac{dCost_{Floc}}{dh_e} = \frac{- 5}{13} Cost_A \frac{\psi Q}{H} \left[ &#10;\left( \frac{W \Pi_{JetPlane}^3}{Q \Pi_{VCBaffle}^4} \right)^3&#10;\left( \frac{2 H}{K_B} \right)^4&#10;\left( \frac{\psi}{g} \right)^5 \frac{1}{h_e^{18}} &#10;\right]^\frac{1}{13} + Cost_{h_e}&#10;\\ \\&#10;h_e = \left[ &#10;\left( \frac{5 Cost_A}{13 Cost_{h_e}} \frac{\psi Q}{H} \right)^{13} &#10;\left( \frac{W \Pi_{JetPlane}^3}{Q \Pi_{VCBaffle}^4} \right)^3&#10;\left( \frac{2 H}{K_B} \right)^4&#10;\left( \frac{\psi}{g} \right)^5 &#10;\right]^\frac{1}{18}&#10;\\ \\&#10;h_e = \psi \left[ &#10;\left( \frac{5 Cost_A}{13 Cost_{h_e}} \right)^{13}&#10;\left( \frac{W \Pi_{JetPlane}^3}{\Pi_{VCBaffle}^4} \right)^3&#10;\left( \frac{2}{K_B} \right)^4 \frac{Q^{10}}{g^5 H^9} &#10;\right]^\frac{1}{18}&#10;\end{array}$$&#10;&#10;&#10;\end{document}"/>
  <p:tag name="IGUANATEXSIZE" val="4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644.1694"/>
  <p:tag name="ORIGINALWIDTH" val="3703.037"/>
  <p:tag name="LATEXADDIN" val="\documentclass{article}&#10;\usepackage{amsmath}&#10;\usepackage{xcolor}&#10;\pagestyle{empty}&#10;\begin{document}&#10;&#10;\definecolor{Monred}{RGB}{172,0,0}&#10;&#10;$$\begin{array}{l}&#10;Cost_{Floc} = Cost_A 2^\frac{1}{4} \frac{\psi Q}{H} \sqrt{ \frac{\psi}{g h_e} }  + Cost_{h_e} h_e + Cost_{A*h_e} 2^\frac{1}{4} \frac{\psi Q}{H} \sqrt{ \frac{\psi}{g h_e} } h_e^\frac{5}{4}&#10;\\ \\&#10;\frac{dCost_{Floc}}{dh_e} = - \frac{1}{2} Cost_A 2^\frac{1}{4} \frac{\psi Q}{H} \sqrt{ \frac{\psi}g h_e^3}  + Cost_{h_e} + \frac{3}{4} Cost_{A*h_e} 2^\frac{1}{4} \frac{\psi Q}{H h_e^\frac{1}{4}} \sqrt{ \frac{\psi}{g} } &#10;\end{array}$$&#10;&#10;&#10;\end{document}"/>
  <p:tag name="IGUANATEXSIZE" val="20"/>
  <p:tag name="IGUANATEXCURSOR" val="349"/>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815.523"/>
  <p:tag name="ORIGINALWIDTH" val="3919.01"/>
  <p:tag name="LATEXADDIN" val="\documentclass{article}&#10;\usepackage{amsmath}&#10;\usepackage{xcolor}&#10;\pagestyle{empty}&#10;\begin{document}&#10;&#10;\definecolor{Monred}{RGB}{172,0,0}&#10;&#10;$$\begin{array}{l}&#10;Cost_{Floc} = Cost_A \frac{\psi Q}{H} \left[ &#10;\left( \frac{W \Pi_{JetPlane}^3}{Q \Pi_{VCBaffle}^4} \right)^3&#10;\left( \frac{2 H}{K_B} \right)^4&#10;\left( \frac{\psi}{g H_L} \right)^5 &#10;\right]^\frac{1}{13} + Cost_{H_L} H_L&#10;\\ \\&#10;\frac{dCost_{Floc}}{dH_L} = \frac{- 5}{13} Cost_A \frac{\psi Q}{H} \left[ &#10;\left( \frac{W \Pi_{JetPlane}^3}{Q \Pi_{VCBaffle}^4} \right)^3&#10;\left( \frac{2 H}{K_B} \right)^4&#10;\left( \frac{\psi}{g} \right)^5 \frac{1}{H_L^{18}} &#10;\right]^\frac{1}{13} + Cost_{H_L}&#10;\\ \\&#10;H_L = \left[ &#10;\left( \frac{5 Cost_A}{13 Cost_{H_L}} \frac{\psi Q}{H} \right)^{13} &#10;\left( \frac{W \Pi_{JetPlane}^3}{Q \Pi_{VCBaffle}^4} \right)^3&#10;\left( \frac{2 H}{K_B} \right)^4&#10;\left( \frac{\psi}{g} \right)^5 &#10;\right]^\frac{1}{18}&#10;\\ \\&#10;H_L = \psi \left[ &#10;\left( \frac{5 Cost_A}{13 Cost_{H_L}} \right)^{13}&#10;\left( \frac{W \Pi_{JetPlane}^3}{\Pi_{VCBaffle}^4} \right)^3&#10;\left( \frac{2}{K_B} \right)^4 \frac{Q^{10}}{g^5 H^9} &#10;\right]^\frac{1}{18}&#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381.7023"/>
  <p:tag name="ORIGINALWIDTH" val="694.4132"/>
  <p:tag name="LATEXADDIN" val="\documentclass{article}&#10;\usepackage{amsmath}&#10;\usepackage{xcolor}&#10;\pagestyle{empty}&#10;\begin{document}&#10;&#10;\definecolor{Monred}{RGB}{172,0,0}&#10;&#10;$$h_e = \frac{\psi}{g} \frac{\varepsilon_{Max}^\frac{2}{3}}{\alpha_\varepsilon^\frac{1}{2}}$$&#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93.551"/>
  <p:tag name="LATEXADDIN" val="\documentclass{article}&#10;\usepackage{amsmath}&#10;\usepackage{xcolor}&#10;\pagestyle{empty}&#10;\begin{document}&#10;&#10;\definecolor{Monred}{RGB}{172,0,0}&#10;&#10;$$\alpha_\varepsilon = \frac{\Pi_{JetPlane}^\frac{9}{4}}{\Pi_{VCBaffle}^3} \frac{2 H \varepsilon_{Max}^\frac{1}{4} W^\frac{3}{4}}{Q^\frac{3}{4} K_B}$$&#10;&#10;&#10;\end{document}"/>
  <p:tag name="IGUANATEXSIZE" val="20"/>
  <p:tag name="IGUANATEXCURSOR" val="287"/>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662.542"/>
  <p:tag name="LATEXADDIN" val="\documentclass{article}&#10;\usepackage{amsmath}&#10;\usepackage{xcolor}&#10;\pagestyle{empty}&#10;\begin{document}&#10;&#10;\definecolor{Monred}{RGB}{172,0,0}&#10;&#10;$$h_e = \frac{\psi}{g} \frac{\varepsilon_{Max}^\frac{2}{3}}{&#10;  \sqrt{ \frac{\Pi_{JetPlane}^\frac{9}{4}}{\Pi_{VCBaffle}^3} \frac{2 H \varepsilon_{Max}^\frac{1}{4} W^\frac{3}{4}}{Q^\frac{3}{4} K_B} } &#10;}$$&#10;&#10;&#10;\end{document}"/>
  <p:tag name="IGUANATEXSIZE" val="20"/>
  <p:tag name="IGUANATEXCURSOR" val="33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2728.909"/>
  <p:tag name="LATEXADDIN" val="\documentclass{article}&#10;\usepackage{amsmath}&#10;\usepackage{xcolor}&#10;\pagestyle{empty}&#10;\begin{document}&#10;&#10;\definecolor{Monred}{RGB}{172,0,0}&#10;&#10;$$h_e = \varepsilon_{Max}^\frac{13}{24} \frac{\psi}{g}&#10;\left( \frac{K_B \Pi_{VCBaffle}^3}{2 H} \right)^\frac{1}{2}&#10;\left( \frac{Q}{W \Pi_{JetPlane}^3} \right)^\frac{3}{8}$$&#10;&#10;&#10;\end{document}"/>
  <p:tag name="IGUANATEXSIZE" val="20"/>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998.8751"/>
  <p:tag name="LATEXADDIN" val="\documentclass{article}&#10;\usepackage{amsmath}&#10;\usepackage{xcolor}&#10;\pagestyle{empty}&#10;\begin{document}&#10;&#10;\definecolor{Monred}{RGB}{172,0,0}&#10;$$Cost_{A h_e} = \frac{Cost_A}{Cost_{h_e}}$$&#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870.266"/>
  <p:tag name="LATEXADDIN" val="\documentclass{article}&#10;\usepackage{amsmath}&#10;\usepackage{xcolor}&#10;\pagestyle{empty}&#10;\begin{document}&#10;&#10;\definecolor{Monred}{RGB}{172,0,0}&#10;&#10;$$Cost_A = 2 \frac{T_{Wall} + W_{Floc}}{W_{Floc}} + \frac{H_{Floc}}{W_{Floc}}$$&#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49.569"/>
  <p:tag name="LATEXADDIN" val="\documentclass{article}&#10;\usepackage{amsmath}&#10;\usepackage{xcolor}&#10;\pagestyle{empty}&#10;\begin{document}&#10;&#10;\definecolor{Monred}{RGB}{172,0,0}&#10;&#10;&#10;$$Cost_{h_e} = 4 \sqrt{ Q_{Plant} A_{Plant} }$$&#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519.31"/>
  <p:tag name="LATEXADDIN" val="\documentclass{article}&#10;\usepackage{amsmath}&#10;\usepackage{xcolor}&#10;\pagestyle{empty}&#10;\begin{document}&#10;&#10;\definecolor{Monred}{RGB}{172,0,0}&#10;&#10;$$Cost_{A h_e} = \frac{2 + \frac{H_{Floc}}{W_{Floc}}}{4 \sqrt{ Q_{Plant} A_{Plant} }}$$&#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1599.55"/>
  <p:tag name="LATEXADDIN" val="\documentclass{article}&#10;\usepackage{amsmath}&#10;\usepackage{xcolor}&#10;\pagestyle{empty}&#10;\begin{document}&#10;&#10;\definecolor{Monred}{RGB}{172,0,0}&#10;&#10;$$S = \sqrt{ \frac{\psi}{\sqrt{2} g h_e} } &#10;\left( \frac{K_B}{H} \right)^\frac{1}{3}&#10;\left( \frac{Q}{W} \right)$$&#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9.261"/>
  <p:tag name="LATEXADDIN" val="\documentclass{article}&#10;\usepackage{amsmath}&#10;\usepackage{xcolor}&#10;\pagestyle{empty}&#10;\begin{document}&#10;&#10;\definecolor{Monred}{RGB}{172,0,0}&#10;&#10;$$Q_{Transition} = \sqrt{ \left( W S \right)^3 \frac{Cost_A}{Cost_{h_e}} \frac{g}{K_B}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985.377"/>
  <p:tag name="LATEXADDIN" val="\documentclass{article}&#10;\usepackage{amsmath}&#10;\usepackage{xcolor}&#10;\pagestyle{empty}&#10;\begin{document}&#10;&#10;\definecolor{Monred}{RGB}{172,0,0}&#10;&#10;$$Q_{Transition} = \left[ &#10;\left( W \frac{H \Pi_{JetPlane}^3}{\Pi_{VCBaffle}^4 K_B} \right)^3&#10;\frac{2 + \frac{H_{Floc}}{W_{Floc}}}{4 \sqrt{A_{Plant}} } &#10;\frac{g}{K_B} \right]^\frac{2}{5}$$&#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353.2058"/>
  <p:tag name="ORIGINALWIDTH" val="1406.824"/>
  <p:tag name="LATEXADDIN" val="\documentclass{article}&#10;\usepackage{amsmath}&#10;\usepackage{xcolor}&#10;\pagestyle{empty}&#10;\begin{document}&#10;&#10;\definecolor{Monred}{RGB}{172,0,0}&#10;&#10;$$h_e = \frac{\psi}{2^\frac{1}{2} g^\frac{1}{3}}&#10;\left( \frac{Cost_A}{Cost_{h_e}} \frac{Q}{H} \right)^\frac{2}{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036.37"/>
  <p:tag name="LATEXADDIN" val="\documentclass{article}&#10;\usepackage{amsmath}&#10;\usepackage{xcolor}&#10;\pagestyle{empty}&#10;\begin{document}&#10;&#10;\definecolor{Monred}{RGB}{172,0,0}&#10;&#10;$$S = \frac{H \Pi_{JetPlane}^3}{\Pi_{VCBaffle}^4 K_B}$$&#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519.31"/>
  <p:tag name="LATEXADDIN" val="\documentclass{article}&#10;\usepackage{amsmath}&#10;\usepackage{xcolor}&#10;\pagestyle{empty}&#10;\begin{document}&#10;&#10;\definecolor{Monred}{RGB}{172,0,0}&#10;&#10;$$Cost_{A h_e} = \frac{2 + \frac{H_{Floc}}{W_{Floc}}}{4 \sqrt{ Q_{Plant} A_{Plant} }}$$&#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401.9498"/>
  <p:tag name="ORIGINALWIDTH" val="518.1852"/>
  <p:tag name="LATEXADDIN" val="\documentclass{article}&#10;\usepackage{amsmath}&#10;\usepackage{xcolor}&#10;\pagestyle{empty}&#10;\begin{document}&#10;&#10;\definecolor{Monred}{RGB}{172,0,0}&#10;&#10;$$\theta = \frac{\alpha_\varepsilon^\frac{1}{2} \psi}{\varepsilon_{Max}^\frac{1}{3}}$$&#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81.7023"/>
  <p:tag name="ORIGINALWIDTH" val="694.4132"/>
  <p:tag name="LATEXADDIN" val="\documentclass{article}&#10;\usepackage{amsmath}&#10;\usepackage{xcolor}&#10;\pagestyle{empty}&#10;\begin{document}&#10;&#10;\definecolor{Monred}{RGB}{172,0,0}&#10;&#10;$$h_e = \frac{\psi}{g} \frac{\varepsilon_{Max}^\frac{2}{3}}{\alpha_\varepsilon^\frac{1}{2}}$$&#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782.9021"/>
  <p:tag name="LATEXADDIN" val="\documentclass{article}&#10;\usepackage{amsmath}&#10;\usepackage{xcolor}&#10;\pagestyle{empty}&#10;\begin{document}&#10;&#10;\definecolor{Monred}{RGB}{172,0,0}&#10;&#10;$$h_e = \frac{\psi \varepsilon_{Ave}^\frac{2}{3} \alpha_\varepsilon^\frac{1}{6}}{g}$$&#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31.3835"/>
  <p:tag name="LATEXADDIN" val="\documentclass{article}&#10;\usepackage{amsmath}&#10;\usepackage{xcolor}&#10;\pagestyle{empty}&#10;\begin{document}&#10;&#10;\definecolor{Monred}{RGB}{172,0,0}&#10;&#10;$$\varepsilon_{Ave} = &#10;\left( \frac{g h_e}{\psi \alpha_\varepsilon^\frac{1}{6}} \right)^\frac{3}{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39.6325"/>
  <p:tag name="LATEXADDIN" val="\documentclass{article}&#10;\usepackage{amsmath}&#10;\usepackage{xcolor}&#10;\pagestyle{empty}&#10;\begin{document}&#10;&#10;\definecolor{Monred}{RGB}{172,0,0}&#10;&#10;$$S = \left( \frac{K_B}{2 H \bar \varepsilon} \right)^\frac{1}{3} \frac{Q}{W}$$&#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82.9396"/>
  <p:tag name="LATEXADDIN" val="\documentclass{article}&#10;\usepackage{amsmath}&#10;\usepackage{xcolor}&#10;\pagestyle{empty}&#10;\begin{document}&#10;&#10;\definecolor{Monred}{RGB}{172,0,0}&#10;&#10;$$\theta = \frac{\psi \alpha_\varepsilon^\frac{1}{6}}{\bar \varepsilon^\frac{1}{3}}$$&#10;&#10;&#10;\end{document}"/>
  <p:tag name="IGUANATEXSIZE" val="44"/>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680.165"/>
  <p:tag name="LATEXADDIN" val="\documentclass{article}&#10;\usepackage{amsmath}&#10;\usepackage{xcolor}&#10;\pagestyle{empty}&#10;\begin{document}&#10;&#10;\definecolor{Monred}{RGB}{172,0,0}&#10;&#10;$$h_e = \frac{\bar \varepsilon^\frac{2}{3} \alpha_\varepsilon^\frac{1}{6} \psi}{g}$$&#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44.094"/>
  <p:tag name="LATEXADDIN" val="\documentclass{article}&#10;\usepackage{amsmath}&#10;\usepackage{xcolor}&#10;\pagestyle{empty}&#10;\begin{document}&#10;&#10;\definecolor{Monred}{RGB}{172,0,0}&#10;&#10;$$W = \Pi_{HS} \left( \frac{K_B}{2 H \bar \varepsilon} \right)^\frac{1}{3} \frac{Q}{H}$$&#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usepackage{xcolor}&#10;\pagestyle{empty}&#10;\begin{document}&#10;&#10;\definecolor{Monred}{RGB}{172,0,0}&#10;&#10;$$S = \frac{H}{\Pi_{HS}}$$&#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39.6325"/>
  <p:tag name="LATEXADDIN" val="\documentclass{article}&#10;\usepackage{amsmath}&#10;\usepackage{xcolor}&#10;\pagestyle{empty}&#10;\begin{document}&#10;&#10;\definecolor{Monred}{RGB}{172,0,0}&#10;&#10;$$S = \left( \frac{K_B}{2 H \bar \varepsilon} \right)^\frac{1}{3} \frac{Q}{W}$$&#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usepackage{xcolor}&#10;\pagestyle{empty}&#10;\begin{document}&#10;&#10;\definecolor{Monred}{RGB}{172,0,0}&#10;&#10;$$S = \left( \frac{K_B}{2 \Pi_{HS} \bar \varepsilon} \right)^\frac{1}{4} &#10;\left( \frac{Q}{W} \right)^\frac{3}{4}$$&#10;&#10;&#10;\end{document}"/>
  <p:tag name="IGUANATEXSIZE" val="20"/>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986.8766"/>
  <p:tag name="ORIGINALWIDTH" val="1171.354"/>
  <p:tag name="LATEXADDIN" val="\documentclass{article}&#10;\usepackage{amsmath}&#10;\usepackage{xcolor}&#10;\pagestyle{empty}&#10;\begin{document}&#10;&#10;\definecolor{Monred}{RGB}{172,0,0}&#10;&#10;$$\begin{array}{l}&#10;S = \left( \frac{K_B}{2 S \Pi_{HS} \bar \varepsilon} \right)^\frac{1}{3} &#10;\frac{Q}{W}&#10;\\ \\&#10;\frac{H}{S} = \Pi_{HS}&#10;\\ \\&#10;S = \left( \frac{K_B}{2 \Pi_{HS} \bar \varepsilon} \right)^\frac{1}{4} &#10;\left( \frac{Q}{W} \right)^\frac{3}{4}&#10;\end{array}$$&#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44.094"/>
  <p:tag name="LATEXADDIN" val="\documentclass{article}&#10;\usepackage{amsmath}&#10;\usepackage{xcolor}&#10;\pagestyle{empty}&#10;\begin{document}&#10;&#10;\definecolor{Monred}{RGB}{172,0,0}&#10;&#10;$$W = \Pi_{HS} \left( \frac{K_B}{2 H \bar \varepsilon} \right)^\frac{1}{3} \frac{Q}{H}$$&#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401.575"/>
  <p:tag name="LATEXADDIN" val="\documentclass{article}&#10;\usepackage{amsmath}&#10;\usepackage{xcolor}&#10;\pagestyle{empty}&#10;\begin{document}&#10;&#10;\definecolor{Monred}{RGB}{172,0,0}&#10;&#10;$$H = \left( \frac{K_B}{2 \bar \varepsilon} \right)^\frac{1}{4} \left( \frac{\Pi_{HS} Q}{W} \right)^\frac{3}{4}$$&#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4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19.123"/>
  <p:tag name="LATEXADDIN" val="\documentclass{article}&#10;\usepackage{amsmath}&#10;\usepackage{xcolor}&#10;\pagestyle{empty}&#10;\begin{document}&#10;&#10;\definecolor{Monred}{RGB}{172,0,0}&#10;&#10;$$Q = \left( \frac{2 H \bar \varepsilon}{K_B} \right)^\frac{1}{3} W S$$&#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usepackage{xcolor}&#10;\pagestyle{empty}&#10;\begin{document}&#10;&#10;\definecolor{Monred}{RGB}{172,0,0}&#10;&#10;$$S = \frac{H}{\Pi_{HS}}$$&#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08.849"/>
  <p:tag name="LATEXADDIN" val="\documentclass{article}&#10;\usepackage{amsmath}&#10;\usepackage{xcolor}&#10;\pagestyle{empty}&#10;\begin{document}&#10;&#10;\definecolor{Monred}{RGB}{172,0,0}&#10;&#10;$$Q = \left( \frac{2 H \bar \varepsilon}{K_B} \right)^\frac{1}{3} W \frac{H}{\Pi_{HS}}$$&#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08.849"/>
  <p:tag name="LATEXADDIN" val="\documentclass{article}&#10;\usepackage{amsmath}&#10;\usepackage{xcolor}&#10;\pagestyle{empty}&#10;\begin{document}&#10;&#10;\definecolor{Monred}{RGB}{172,0,0}&#10;&#10;&#10;$$Q = \left( \frac{2 H \bar \varepsilon}{K_B} \right)^\frac{1}{3} W \frac{H}{\Pi_{HS}}$$&#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9.445"/>
  <p:tag name="LATEXADDIN" val="\documentclass{article}&#10;\usepackage{amsmath}&#10;\usepackage{xcolor}&#10;\pagestyle{empty}&#10;\begin{document}&#10;&#10;\definecolor{Monred}{RGB}{172,0,0}&#10;&#10;$$\bar \varepsilon  = G^2 \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61.6797"/>
  <p:tag name="LATEXADDIN" val="\documentclass{article}&#10;\usepackage{amsmath}&#10;\usepackage{xcolor}&#10;\pagestyle{empty}&#10;\begin{document}&#10;&#10;\definecolor{Monred}{RGB}{172,0,0}&#10;&#10;$$\begin{array}{l}&#10;\frac{\bar \varepsilon}{\nu} = G^2&#10;\\ \\&#10;\bar \varepsilon \theta = g h_l&#10;\\ \\&#10;G = \sqrt{ \frac{g h_l}{\nu \theta} } &#10;\end{array}$$&#10;&#10;&#10;\end{document}"/>
  <p:tag name="IGUANATEXSIZE" val="20"/>
  <p:tag name="IGUANATEXCURSOR" val="2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2.9246"/>
  <p:tag name="LATEXADDIN" val="\documentclass{article}&#10;\usepackage{amsmath}&#10;\usepackage{xcolor}&#10;\pagestyle{empty}&#10;\begin{document}&#10;&#10;\definecolor{Monred}{RGB}{172,0,0}&#10;&#10;$$\bar \varepsilon = K_B \frac{\bar V^3}{2 H}$$&#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1271"/>
  <p:tag name="LATEXADDIN" val="\documentclass{article}&#10;\usepackage{amsmath}&#10;\usepackage{xcolor}&#10;\pagestyle{empty}&#10;\begin{document}&#10;&#10;\definecolor{Monred}{RGB}{172,0,0}&#10;&#10;$$S = \left( \frac{K_e}{2 H_e} \bar \varepsilon \right)^\frac{1}{3} \frac{Q}{W}$$&#10;&#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155.23"/>
  <p:tag name="LATEXADDIN" val="\documentclass{article}&#10;\usepackage{amsmath}&#10;\usepackage{xcolor}&#10;\pagestyle{empty}&#10;\begin{document}&#10;&#10;\definecolor{Monred}{RGB}{172,0,0}&#10;&#10;$$\theta_{Floc} = \left( \frac{\alpha_\varepsilon^\frac{1}{2} \psi_{Floc}^3}{g h_{Floc}} \right)^\frac{1}{2} = 390 \, {\rm s} = 6.5\min $$&#10;&#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30.109"/>
  <p:tag name="LATEXADDIN" val="\documentclass{article}&#10;\usepackage{amsmath}&#10;\usepackage{xcolor}&#10;\pagestyle{empty}&#10;\begin{document}&#10;&#10;\definecolor{Monred}{RGB}{172,0,0}&#10;&#10;$$Q = W S \left( \frac{H \varepsilon_{\max}}{K_B} \right)^\frac{1}{3}$$&#10;&#10;&#10;\end{document}"/>
  <p:tag name="IGUANATEXSIZE" val="44"/>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68.841"/>
  <p:tag name="LATEXADDIN" val="\documentclass{article}&#10;\usepackage{amsmath}&#10;\usepackage{xcolor}&#10;\pagestyle{empty}&#10;\begin{document}&#10;&#10;\definecolor{Monred}{RGB}{172,0,0}&#10;&#10;$$Q = W S^\frac{4}{3} \left( \frac{H}{S} \frac{\varepsilon_{Max}}{K_B} \right)^\frac{1}{3}$$&#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88.826"/>
  <p:tag name="LATEXADDIN" val="\documentclass{article}&#10;\usepackage{amsmath}&#10;\usepackage{xcolor}&#10;\pagestyle{empty}&#10;\begin{document}&#10;&#10;\definecolor{Monred}{RGB}{172,0,0}&#10;&#10;$$Q_{Min} = W S^\frac{4}{3} \left( \frac{H}{S} \frac{2 \bar \varepsilon}{K_B} \right)^\frac{1}{3}$$&#10;&#10;&#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 4540">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8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Lecture 4540 2014">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Lectures</Template>
  <TotalTime>161853</TotalTime>
  <Words>2166</Words>
  <Application>Microsoft Office PowerPoint</Application>
  <PresentationFormat>On-screen Show (4:3)</PresentationFormat>
  <Paragraphs>250</Paragraphs>
  <Slides>64</Slides>
  <Notes>13</Notes>
  <HiddenSlides>0</HiddenSlides>
  <MMClips>0</MMClips>
  <ScaleCrop>false</ScaleCrop>
  <HeadingPairs>
    <vt:vector size="10" baseType="variant">
      <vt:variant>
        <vt:lpstr>Fonts Used</vt:lpstr>
      </vt:variant>
      <vt:variant>
        <vt:i4>7</vt:i4>
      </vt:variant>
      <vt:variant>
        <vt:lpstr>Theme</vt:lpstr>
      </vt:variant>
      <vt:variant>
        <vt:i4>9</vt:i4>
      </vt:variant>
      <vt:variant>
        <vt:lpstr>Links</vt:lpstr>
      </vt:variant>
      <vt:variant>
        <vt:i4>2</vt:i4>
      </vt:variant>
      <vt:variant>
        <vt:lpstr>Embedded OLE Servers</vt:lpstr>
      </vt:variant>
      <vt:variant>
        <vt:i4>2</vt:i4>
      </vt:variant>
      <vt:variant>
        <vt:lpstr>Slide Titles</vt:lpstr>
      </vt:variant>
      <vt:variant>
        <vt:i4>64</vt:i4>
      </vt:variant>
    </vt:vector>
  </HeadingPairs>
  <TitlesOfParts>
    <vt:vector size="84" baseType="lpstr">
      <vt:lpstr>Cambria Math</vt:lpstr>
      <vt:lpstr>Wingdings</vt:lpstr>
      <vt:lpstr>Times New Roman</vt:lpstr>
      <vt:lpstr>Calibri</vt:lpstr>
      <vt:lpstr>Symbol</vt:lpstr>
      <vt:lpstr>Candara</vt:lpstr>
      <vt:lpstr>Arial</vt:lpstr>
      <vt:lpstr>Lectures</vt:lpstr>
      <vt:lpstr>AguaClara</vt:lpstr>
      <vt:lpstr>2_AguaClara</vt:lpstr>
      <vt:lpstr>Lecture 4540</vt:lpstr>
      <vt:lpstr>18_AguaClara</vt:lpstr>
      <vt:lpstr>1_Lectures</vt:lpstr>
      <vt:lpstr>Lecture 4540 2014</vt:lpstr>
      <vt:lpstr>1_Lecture 4540 2014</vt:lpstr>
      <vt:lpstr>2_Lectures</vt:lpstr>
      <vt:lpstr>file:///C:\Users\mw24\Google%20Drive\Mathcad%2015%20files\FractalFlocModel.xmcd\Selection%2067%205067%20461%205346</vt:lpstr>
      <vt:lpstr>file:///C:\Users\mw24\Google%20Drive\Mathcad%2015%20files\Rapid%20mix%20exploration%202.xmcd\Selection%2051%207947%20380%208242</vt:lpstr>
      <vt:lpstr>Equation</vt:lpstr>
      <vt:lpstr>Mathcad</vt:lpstr>
      <vt:lpstr>Flocculator Extras</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lpstr>PowerPoint Presentation</vt:lpstr>
      <vt:lpstr>How do we quantify the turbulence level?</vt:lpstr>
      <vt:lpstr>Extracting e from Velocity Gradient Design Guideline?</vt:lpstr>
      <vt:lpstr>Extracting eMax from Fluid Velocity Design Guidelines?</vt:lpstr>
      <vt:lpstr>Design Considerations</vt:lpstr>
      <vt:lpstr>Vertical vs. Horizontal Flow</vt:lpstr>
      <vt:lpstr>Vertical vs. Horizontal Revisited</vt:lpstr>
      <vt:lpstr>Horizontal flow for all flows?</vt:lpstr>
      <vt:lpstr>Horizontal Flow Flocculator</vt:lpstr>
      <vt:lpstr>Minimum Flow rate for Horizontal Flocculators given H?</vt:lpstr>
      <vt:lpstr>Minimum Flow rate for Horizontal Flocculators?</vt:lpstr>
      <vt:lpstr>And More Details</vt:lpstr>
      <vt:lpstr>Small Drain Ports at the bottom of the lower baffles?</vt:lpstr>
      <vt:lpstr>Hydrostatic Force: Vertical flow flocculator</vt:lpstr>
      <vt:lpstr>Hydrostatic Force</vt:lpstr>
      <vt:lpstr>Hydrostatic Force</vt:lpstr>
      <vt:lpstr>Hydrostatic Force</vt:lpstr>
      <vt:lpstr>Pro Uniform Flocculation</vt:lpstr>
      <vt:lpstr>Smallest Turbulent Flow Flocculator (analysis for lab flocculator)</vt:lpstr>
      <vt:lpstr>Add Reynolds constraint</vt:lpstr>
      <vt:lpstr>Minimum Turbulent Flow Flocculation</vt:lpstr>
      <vt:lpstr>Get equation for Spacing as function of head loss</vt:lpstr>
      <vt:lpstr>Find αε as function of head loss</vt:lpstr>
      <vt:lpstr>Find residence time as function of Head Loss</vt:lpstr>
      <vt:lpstr>Plan View Area as a function of head loss</vt:lpstr>
      <vt:lpstr>Cost of floc baffles and walls due to head loss</vt:lpstr>
      <vt:lpstr>Cost as function of head loss</vt:lpstr>
      <vt:lpstr>Optimal head loss for a flocculator given 70 m^2/3 collision potential</vt:lpstr>
      <vt:lpstr>Optimal average and maximum energy dissipation rates</vt:lpstr>
      <vt:lpstr>Optimal velocity gradient</vt:lpstr>
      <vt:lpstr>Head loss</vt:lpstr>
      <vt:lpstr>What is the cost ratio?</vt:lpstr>
      <vt:lpstr>Can I find Q where H/S is at transition?</vt:lpstr>
      <vt:lpstr>As flow increases</vt:lpstr>
      <vt:lpstr>Starting from Max EDR</vt:lpstr>
      <vt:lpstr>Starting from Average EDR</vt:lpstr>
      <vt:lpstr>Find maximum H given minimum W</vt:lpstr>
      <vt:lpstr>Find min Q that doesn’t require obstacles</vt:lpstr>
      <vt:lpstr>Find Max Q for vertical flow flocculator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6472</cp:revision>
  <dcterms:created xsi:type="dcterms:W3CDTF">2009-05-27T15:44:15Z</dcterms:created>
  <dcterms:modified xsi:type="dcterms:W3CDTF">2019-02-28T14:05:55Z</dcterms:modified>
</cp:coreProperties>
</file>